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62" r:id="rId6"/>
    <p:sldId id="264" r:id="rId7"/>
    <p:sldId id="306" r:id="rId8"/>
    <p:sldId id="284" r:id="rId9"/>
    <p:sldId id="285" r:id="rId10"/>
    <p:sldId id="286" r:id="rId11"/>
    <p:sldId id="287" r:id="rId12"/>
    <p:sldId id="288" r:id="rId13"/>
    <p:sldId id="322" r:id="rId14"/>
    <p:sldId id="326" r:id="rId15"/>
    <p:sldId id="331" r:id="rId16"/>
    <p:sldId id="325" r:id="rId17"/>
    <p:sldId id="329" r:id="rId18"/>
    <p:sldId id="327" r:id="rId19"/>
    <p:sldId id="328" r:id="rId20"/>
    <p:sldId id="330" r:id="rId21"/>
    <p:sldId id="309" r:id="rId22"/>
    <p:sldId id="332" r:id="rId23"/>
    <p:sldId id="25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00A7E3"/>
    <a:srgbClr val="70AD47"/>
    <a:srgbClr val="8B25AB"/>
    <a:srgbClr val="74408E"/>
    <a:srgbClr val="77B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F4752-386B-43AF-97C0-E24130F0125C}" v="764" dt="2023-05-12T09:10:21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DC9BC-6580-4C2C-A8BA-9B51A22CF5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C0399A52-3BD9-4BA2-8BA4-30F15D11B07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IT-company (3 FTE + robot), Roermond, Netherlands, </a:t>
          </a:r>
          <a:r>
            <a:rPr lang="nl-NL" dirty="0" err="1"/>
            <a:t>started</a:t>
          </a:r>
          <a:r>
            <a:rPr lang="nl-NL" dirty="0"/>
            <a:t> in 2017</a:t>
          </a:r>
          <a:endParaRPr lang="en-US" dirty="0"/>
        </a:p>
      </dgm:t>
    </dgm:pt>
    <dgm:pt modelId="{48039520-1BF3-4BB9-B35F-0E9C6EDCD934}" type="parTrans" cxnId="{F3B8541D-3761-46EB-89A9-2B6CD2FFB058}">
      <dgm:prSet/>
      <dgm:spPr/>
      <dgm:t>
        <a:bodyPr/>
        <a:lstStyle/>
        <a:p>
          <a:endParaRPr lang="en-US"/>
        </a:p>
      </dgm:t>
    </dgm:pt>
    <dgm:pt modelId="{A7EDED8C-0A48-4786-947B-A3CAF9DE0799}" type="sibTrans" cxnId="{F3B8541D-3761-46EB-89A9-2B6CD2FFB058}">
      <dgm:prSet/>
      <dgm:spPr/>
      <dgm:t>
        <a:bodyPr/>
        <a:lstStyle/>
        <a:p>
          <a:endParaRPr lang="en-US"/>
        </a:p>
      </dgm:t>
    </dgm:pt>
    <dgm:pt modelId="{20D9EC3C-B3C7-4832-942D-69727F4ED29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Focus on cyber privacy-</a:t>
          </a:r>
          <a:r>
            <a:rPr lang="nl-NL" dirty="0" err="1"/>
            <a:t>protection</a:t>
          </a:r>
          <a:r>
            <a:rPr lang="nl-NL" dirty="0"/>
            <a:t>, machine-</a:t>
          </a:r>
          <a:r>
            <a:rPr lang="nl-NL" dirty="0" err="1"/>
            <a:t>learning</a:t>
          </a:r>
          <a:r>
            <a:rPr lang="nl-NL" dirty="0"/>
            <a:t>, AI</a:t>
          </a:r>
          <a:endParaRPr lang="en-US" dirty="0"/>
        </a:p>
      </dgm:t>
    </dgm:pt>
    <dgm:pt modelId="{0928BF54-9E55-48FD-9BB7-C99280CA4349}" type="parTrans" cxnId="{21BC3659-EE0D-477F-B114-80F53A39C092}">
      <dgm:prSet/>
      <dgm:spPr/>
      <dgm:t>
        <a:bodyPr/>
        <a:lstStyle/>
        <a:p>
          <a:endParaRPr lang="en-US"/>
        </a:p>
      </dgm:t>
    </dgm:pt>
    <dgm:pt modelId="{5E006587-895A-4857-8B54-2106884EA0F3}" type="sibTrans" cxnId="{21BC3659-EE0D-477F-B114-80F53A39C092}">
      <dgm:prSet/>
      <dgm:spPr/>
      <dgm:t>
        <a:bodyPr/>
        <a:lstStyle/>
        <a:p>
          <a:endParaRPr lang="en-US"/>
        </a:p>
      </dgm:t>
    </dgm:pt>
    <dgm:pt modelId="{A391E976-838A-4A32-A25C-58D9FA7B0F3A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In-house </a:t>
          </a:r>
          <a:r>
            <a:rPr lang="nl-NL" dirty="0" err="1"/>
            <a:t>developed</a:t>
          </a:r>
          <a:r>
            <a:rPr lang="nl-NL" dirty="0"/>
            <a:t> product: AIDA GDPR-scanner </a:t>
          </a:r>
          <a:r>
            <a:rPr lang="nl-NL" dirty="0" err="1"/>
            <a:t>for</a:t>
          </a:r>
          <a:r>
            <a:rPr lang="nl-NL" dirty="0"/>
            <a:t> </a:t>
          </a:r>
          <a:r>
            <a:rPr lang="nl-NL" dirty="0" err="1"/>
            <a:t>housing-associations</a:t>
          </a:r>
          <a:r>
            <a:rPr lang="nl-NL" dirty="0"/>
            <a:t> </a:t>
          </a:r>
          <a:endParaRPr lang="en-US" dirty="0"/>
        </a:p>
      </dgm:t>
    </dgm:pt>
    <dgm:pt modelId="{7BC37126-399A-4C7F-B3F0-3E50DF2AB0C6}" type="parTrans" cxnId="{5E7860DE-06D0-4BDF-A588-189273874FCD}">
      <dgm:prSet/>
      <dgm:spPr/>
      <dgm:t>
        <a:bodyPr/>
        <a:lstStyle/>
        <a:p>
          <a:endParaRPr lang="en-US"/>
        </a:p>
      </dgm:t>
    </dgm:pt>
    <dgm:pt modelId="{85AF26F5-A6FB-4B80-803A-B421CBE0E85B}" type="sibTrans" cxnId="{5E7860DE-06D0-4BDF-A588-189273874FCD}">
      <dgm:prSet/>
      <dgm:spPr/>
      <dgm:t>
        <a:bodyPr/>
        <a:lstStyle/>
        <a:p>
          <a:endParaRPr lang="en-US"/>
        </a:p>
      </dgm:t>
    </dgm:pt>
    <dgm:pt modelId="{A3D28E63-EB71-4639-AAD2-93F0DA20E25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Professional, customer-</a:t>
          </a:r>
          <a:r>
            <a:rPr lang="nl-NL" dirty="0" err="1"/>
            <a:t>focused</a:t>
          </a:r>
          <a:r>
            <a:rPr lang="nl-NL" dirty="0"/>
            <a:t>, </a:t>
          </a:r>
          <a:r>
            <a:rPr lang="nl-NL" dirty="0" err="1"/>
            <a:t>continuous-improvement</a:t>
          </a:r>
          <a:r>
            <a:rPr lang="nl-NL" dirty="0"/>
            <a:t>  </a:t>
          </a:r>
          <a:endParaRPr lang="en-US" dirty="0"/>
        </a:p>
      </dgm:t>
    </dgm:pt>
    <dgm:pt modelId="{CA24A594-7B93-45C0-8746-CF4F5467480F}" type="parTrans" cxnId="{4DCF6FF3-5569-4CC8-BB95-AB97E1B08215}">
      <dgm:prSet/>
      <dgm:spPr/>
      <dgm:t>
        <a:bodyPr/>
        <a:lstStyle/>
        <a:p>
          <a:endParaRPr lang="en-GB"/>
        </a:p>
      </dgm:t>
    </dgm:pt>
    <dgm:pt modelId="{961C7507-1CB5-4BE5-A60F-20582E4249EF}" type="sibTrans" cxnId="{4DCF6FF3-5569-4CC8-BB95-AB97E1B08215}">
      <dgm:prSet/>
      <dgm:spPr/>
      <dgm:t>
        <a:bodyPr/>
        <a:lstStyle/>
        <a:p>
          <a:endParaRPr lang="en-GB"/>
        </a:p>
      </dgm:t>
    </dgm:pt>
    <dgm:pt modelId="{8D11E576-CD74-4FE9-B233-9A6E7EB6572E}" type="pres">
      <dgm:prSet presAssocID="{9D9DC9BC-6580-4C2C-A8BA-9B51A22CF5E9}" presName="root" presStyleCnt="0">
        <dgm:presLayoutVars>
          <dgm:dir/>
          <dgm:resizeHandles val="exact"/>
        </dgm:presLayoutVars>
      </dgm:prSet>
      <dgm:spPr/>
    </dgm:pt>
    <dgm:pt modelId="{8D1DB561-65B1-4567-90E4-1470CD5EBCD8}" type="pres">
      <dgm:prSet presAssocID="{C0399A52-3BD9-4BA2-8BA4-30F15D11B079}" presName="compNode" presStyleCnt="0"/>
      <dgm:spPr/>
    </dgm:pt>
    <dgm:pt modelId="{77474831-F9CD-48CC-9BAF-3A911EE8E852}" type="pres">
      <dgm:prSet presAssocID="{C0399A52-3BD9-4BA2-8BA4-30F15D11B079}" presName="bgRect" presStyleLbl="bgShp" presStyleIdx="0" presStyleCnt="4"/>
      <dgm:spPr/>
    </dgm:pt>
    <dgm:pt modelId="{E8600788-E6DE-4035-93AF-ECE2494DA23B}" type="pres">
      <dgm:prSet presAssocID="{C0399A52-3BD9-4BA2-8BA4-30F15D11B0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463117C-F90C-49C2-89C0-683F2EB84133}" type="pres">
      <dgm:prSet presAssocID="{C0399A52-3BD9-4BA2-8BA4-30F15D11B079}" presName="spaceRect" presStyleCnt="0"/>
      <dgm:spPr/>
    </dgm:pt>
    <dgm:pt modelId="{E6F7FFF0-EE5C-4100-93F9-D607AB22BEE0}" type="pres">
      <dgm:prSet presAssocID="{C0399A52-3BD9-4BA2-8BA4-30F15D11B079}" presName="parTx" presStyleLbl="revTx" presStyleIdx="0" presStyleCnt="4">
        <dgm:presLayoutVars>
          <dgm:chMax val="0"/>
          <dgm:chPref val="0"/>
        </dgm:presLayoutVars>
      </dgm:prSet>
      <dgm:spPr/>
    </dgm:pt>
    <dgm:pt modelId="{346E4D28-1826-4908-8B7C-5C3FABBF9DC5}" type="pres">
      <dgm:prSet presAssocID="{A7EDED8C-0A48-4786-947B-A3CAF9DE0799}" presName="sibTrans" presStyleCnt="0"/>
      <dgm:spPr/>
    </dgm:pt>
    <dgm:pt modelId="{AD0EC35E-B989-45F0-AD35-39A3F5D24688}" type="pres">
      <dgm:prSet presAssocID="{20D9EC3C-B3C7-4832-942D-69727F4ED290}" presName="compNode" presStyleCnt="0"/>
      <dgm:spPr/>
    </dgm:pt>
    <dgm:pt modelId="{D7214F56-30D0-4BA7-810D-4238EEC1B89E}" type="pres">
      <dgm:prSet presAssocID="{20D9EC3C-B3C7-4832-942D-69727F4ED290}" presName="bgRect" presStyleLbl="bgShp" presStyleIdx="1" presStyleCnt="4"/>
      <dgm:spPr/>
    </dgm:pt>
    <dgm:pt modelId="{9489161C-A851-492C-8BC0-0AB145F1D385}" type="pres">
      <dgm:prSet presAssocID="{20D9EC3C-B3C7-4832-942D-69727F4ED2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"/>
        </a:ext>
      </dgm:extLst>
    </dgm:pt>
    <dgm:pt modelId="{C97DE9C3-D054-4C53-81AB-5CCA18ABB91D}" type="pres">
      <dgm:prSet presAssocID="{20D9EC3C-B3C7-4832-942D-69727F4ED290}" presName="spaceRect" presStyleCnt="0"/>
      <dgm:spPr/>
    </dgm:pt>
    <dgm:pt modelId="{2CC32DDF-91DF-42AB-8684-62E9C44C1E80}" type="pres">
      <dgm:prSet presAssocID="{20D9EC3C-B3C7-4832-942D-69727F4ED290}" presName="parTx" presStyleLbl="revTx" presStyleIdx="1" presStyleCnt="4">
        <dgm:presLayoutVars>
          <dgm:chMax val="0"/>
          <dgm:chPref val="0"/>
        </dgm:presLayoutVars>
      </dgm:prSet>
      <dgm:spPr/>
    </dgm:pt>
    <dgm:pt modelId="{5E5040D0-6C3B-4166-97B4-43E368234129}" type="pres">
      <dgm:prSet presAssocID="{5E006587-895A-4857-8B54-2106884EA0F3}" presName="sibTrans" presStyleCnt="0"/>
      <dgm:spPr/>
    </dgm:pt>
    <dgm:pt modelId="{92EA9640-AA28-4673-ACDA-3E48CE838406}" type="pres">
      <dgm:prSet presAssocID="{A391E976-838A-4A32-A25C-58D9FA7B0F3A}" presName="compNode" presStyleCnt="0"/>
      <dgm:spPr/>
    </dgm:pt>
    <dgm:pt modelId="{625BBF6F-F98A-446A-980A-6BD5F7C219BF}" type="pres">
      <dgm:prSet presAssocID="{A391E976-838A-4A32-A25C-58D9FA7B0F3A}" presName="bgRect" presStyleLbl="bgShp" presStyleIdx="2" presStyleCnt="4"/>
      <dgm:spPr/>
    </dgm:pt>
    <dgm:pt modelId="{E7F29141-C162-47F5-B3C7-DA0939D0DF25}" type="pres">
      <dgm:prSet presAssocID="{A391E976-838A-4A32-A25C-58D9FA7B0F3A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fe"/>
        </a:ext>
      </dgm:extLst>
    </dgm:pt>
    <dgm:pt modelId="{13B5111F-3E36-4868-869D-159F44BC6916}" type="pres">
      <dgm:prSet presAssocID="{A391E976-838A-4A32-A25C-58D9FA7B0F3A}" presName="spaceRect" presStyleCnt="0"/>
      <dgm:spPr/>
    </dgm:pt>
    <dgm:pt modelId="{63D2C1EF-AE54-4940-9897-C9D34084097F}" type="pres">
      <dgm:prSet presAssocID="{A391E976-838A-4A32-A25C-58D9FA7B0F3A}" presName="parTx" presStyleLbl="revTx" presStyleIdx="2" presStyleCnt="4">
        <dgm:presLayoutVars>
          <dgm:chMax val="0"/>
          <dgm:chPref val="0"/>
        </dgm:presLayoutVars>
      </dgm:prSet>
      <dgm:spPr/>
    </dgm:pt>
    <dgm:pt modelId="{466F6C67-0783-4DF6-9EDB-055C17277AB9}" type="pres">
      <dgm:prSet presAssocID="{85AF26F5-A6FB-4B80-803A-B421CBE0E85B}" presName="sibTrans" presStyleCnt="0"/>
      <dgm:spPr/>
    </dgm:pt>
    <dgm:pt modelId="{6A8B766D-44F2-489F-8600-84818196842D}" type="pres">
      <dgm:prSet presAssocID="{A3D28E63-EB71-4639-AAD2-93F0DA20E250}" presName="compNode" presStyleCnt="0"/>
      <dgm:spPr/>
    </dgm:pt>
    <dgm:pt modelId="{24463B72-0AE4-4594-903D-594F4CD20EBE}" type="pres">
      <dgm:prSet presAssocID="{A3D28E63-EB71-4639-AAD2-93F0DA20E250}" presName="bgRect" presStyleLbl="bgShp" presStyleIdx="3" presStyleCnt="4"/>
      <dgm:spPr/>
    </dgm:pt>
    <dgm:pt modelId="{A144F810-9471-4041-ACB4-7DEE4B410C6C}" type="pres">
      <dgm:prSet presAssocID="{A3D28E63-EB71-4639-AAD2-93F0DA20E25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fe"/>
        </a:ext>
      </dgm:extLst>
    </dgm:pt>
    <dgm:pt modelId="{42E6057B-3465-40CE-AD0B-27F720DAC24C}" type="pres">
      <dgm:prSet presAssocID="{A3D28E63-EB71-4639-AAD2-93F0DA20E250}" presName="spaceRect" presStyleCnt="0"/>
      <dgm:spPr/>
    </dgm:pt>
    <dgm:pt modelId="{C46DED6F-ED45-4BF8-98A8-0C200C5131BC}" type="pres">
      <dgm:prSet presAssocID="{A3D28E63-EB71-4639-AAD2-93F0DA20E25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3B8541D-3761-46EB-89A9-2B6CD2FFB058}" srcId="{9D9DC9BC-6580-4C2C-A8BA-9B51A22CF5E9}" destId="{C0399A52-3BD9-4BA2-8BA4-30F15D11B079}" srcOrd="0" destOrd="0" parTransId="{48039520-1BF3-4BB9-B35F-0E9C6EDCD934}" sibTransId="{A7EDED8C-0A48-4786-947B-A3CAF9DE0799}"/>
    <dgm:cxn modelId="{A9AD0423-22D5-4E8D-94AF-E7E30751C163}" type="presOf" srcId="{A3D28E63-EB71-4639-AAD2-93F0DA20E250}" destId="{C46DED6F-ED45-4BF8-98A8-0C200C5131BC}" srcOrd="0" destOrd="0" presId="urn:microsoft.com/office/officeart/2018/2/layout/IconVerticalSolidList"/>
    <dgm:cxn modelId="{62C89428-6924-4895-B664-BA65BDD2773F}" type="presOf" srcId="{A391E976-838A-4A32-A25C-58D9FA7B0F3A}" destId="{63D2C1EF-AE54-4940-9897-C9D34084097F}" srcOrd="0" destOrd="0" presId="urn:microsoft.com/office/officeart/2018/2/layout/IconVerticalSolidList"/>
    <dgm:cxn modelId="{4A8F593C-B90E-4439-A5B1-C0DEA8D754E3}" type="presOf" srcId="{20D9EC3C-B3C7-4832-942D-69727F4ED290}" destId="{2CC32DDF-91DF-42AB-8684-62E9C44C1E80}" srcOrd="0" destOrd="0" presId="urn:microsoft.com/office/officeart/2018/2/layout/IconVerticalSolidList"/>
    <dgm:cxn modelId="{21BC3659-EE0D-477F-B114-80F53A39C092}" srcId="{9D9DC9BC-6580-4C2C-A8BA-9B51A22CF5E9}" destId="{20D9EC3C-B3C7-4832-942D-69727F4ED290}" srcOrd="1" destOrd="0" parTransId="{0928BF54-9E55-48FD-9BB7-C99280CA4349}" sibTransId="{5E006587-895A-4857-8B54-2106884EA0F3}"/>
    <dgm:cxn modelId="{3A6143AD-4E83-4C5B-A942-E24D3DF43DC1}" type="presOf" srcId="{9D9DC9BC-6580-4C2C-A8BA-9B51A22CF5E9}" destId="{8D11E576-CD74-4FE9-B233-9A6E7EB6572E}" srcOrd="0" destOrd="0" presId="urn:microsoft.com/office/officeart/2018/2/layout/IconVerticalSolidList"/>
    <dgm:cxn modelId="{7BA39DAD-69EE-48EB-AE99-9A3B934CF886}" type="presOf" srcId="{C0399A52-3BD9-4BA2-8BA4-30F15D11B079}" destId="{E6F7FFF0-EE5C-4100-93F9-D607AB22BEE0}" srcOrd="0" destOrd="0" presId="urn:microsoft.com/office/officeart/2018/2/layout/IconVerticalSolidList"/>
    <dgm:cxn modelId="{5E7860DE-06D0-4BDF-A588-189273874FCD}" srcId="{9D9DC9BC-6580-4C2C-A8BA-9B51A22CF5E9}" destId="{A391E976-838A-4A32-A25C-58D9FA7B0F3A}" srcOrd="2" destOrd="0" parTransId="{7BC37126-399A-4C7F-B3F0-3E50DF2AB0C6}" sibTransId="{85AF26F5-A6FB-4B80-803A-B421CBE0E85B}"/>
    <dgm:cxn modelId="{4DCF6FF3-5569-4CC8-BB95-AB97E1B08215}" srcId="{9D9DC9BC-6580-4C2C-A8BA-9B51A22CF5E9}" destId="{A3D28E63-EB71-4639-AAD2-93F0DA20E250}" srcOrd="3" destOrd="0" parTransId="{CA24A594-7B93-45C0-8746-CF4F5467480F}" sibTransId="{961C7507-1CB5-4BE5-A60F-20582E4249EF}"/>
    <dgm:cxn modelId="{32E88866-877D-4E5C-83DD-BBA424EDF499}" type="presParOf" srcId="{8D11E576-CD74-4FE9-B233-9A6E7EB6572E}" destId="{8D1DB561-65B1-4567-90E4-1470CD5EBCD8}" srcOrd="0" destOrd="0" presId="urn:microsoft.com/office/officeart/2018/2/layout/IconVerticalSolidList"/>
    <dgm:cxn modelId="{26840E76-5AFF-4450-86B8-FAF97E6DDBD1}" type="presParOf" srcId="{8D1DB561-65B1-4567-90E4-1470CD5EBCD8}" destId="{77474831-F9CD-48CC-9BAF-3A911EE8E852}" srcOrd="0" destOrd="0" presId="urn:microsoft.com/office/officeart/2018/2/layout/IconVerticalSolidList"/>
    <dgm:cxn modelId="{906B1E34-E13F-40E4-AAC0-84E600C6B971}" type="presParOf" srcId="{8D1DB561-65B1-4567-90E4-1470CD5EBCD8}" destId="{E8600788-E6DE-4035-93AF-ECE2494DA23B}" srcOrd="1" destOrd="0" presId="urn:microsoft.com/office/officeart/2018/2/layout/IconVerticalSolidList"/>
    <dgm:cxn modelId="{DA7722A9-53BB-4767-B91D-083A1450B50B}" type="presParOf" srcId="{8D1DB561-65B1-4567-90E4-1470CD5EBCD8}" destId="{7463117C-F90C-49C2-89C0-683F2EB84133}" srcOrd="2" destOrd="0" presId="urn:microsoft.com/office/officeart/2018/2/layout/IconVerticalSolidList"/>
    <dgm:cxn modelId="{4806E0DA-FBB3-401B-9D2C-D163C727E955}" type="presParOf" srcId="{8D1DB561-65B1-4567-90E4-1470CD5EBCD8}" destId="{E6F7FFF0-EE5C-4100-93F9-D607AB22BEE0}" srcOrd="3" destOrd="0" presId="urn:microsoft.com/office/officeart/2018/2/layout/IconVerticalSolidList"/>
    <dgm:cxn modelId="{31338130-9A8C-40AF-AEBF-C29436D8DF95}" type="presParOf" srcId="{8D11E576-CD74-4FE9-B233-9A6E7EB6572E}" destId="{346E4D28-1826-4908-8B7C-5C3FABBF9DC5}" srcOrd="1" destOrd="0" presId="urn:microsoft.com/office/officeart/2018/2/layout/IconVerticalSolidList"/>
    <dgm:cxn modelId="{3E905217-C65E-4A69-AA50-5C436FB5DB8E}" type="presParOf" srcId="{8D11E576-CD74-4FE9-B233-9A6E7EB6572E}" destId="{AD0EC35E-B989-45F0-AD35-39A3F5D24688}" srcOrd="2" destOrd="0" presId="urn:microsoft.com/office/officeart/2018/2/layout/IconVerticalSolidList"/>
    <dgm:cxn modelId="{91A53B31-AA88-48E5-8789-369BD57C10AB}" type="presParOf" srcId="{AD0EC35E-B989-45F0-AD35-39A3F5D24688}" destId="{D7214F56-30D0-4BA7-810D-4238EEC1B89E}" srcOrd="0" destOrd="0" presId="urn:microsoft.com/office/officeart/2018/2/layout/IconVerticalSolidList"/>
    <dgm:cxn modelId="{544EEC93-0224-4BB1-83E8-0CD1E979D3D3}" type="presParOf" srcId="{AD0EC35E-B989-45F0-AD35-39A3F5D24688}" destId="{9489161C-A851-492C-8BC0-0AB145F1D385}" srcOrd="1" destOrd="0" presId="urn:microsoft.com/office/officeart/2018/2/layout/IconVerticalSolidList"/>
    <dgm:cxn modelId="{B2650F54-247E-4923-B6C5-E99EF1E2D687}" type="presParOf" srcId="{AD0EC35E-B989-45F0-AD35-39A3F5D24688}" destId="{C97DE9C3-D054-4C53-81AB-5CCA18ABB91D}" srcOrd="2" destOrd="0" presId="urn:microsoft.com/office/officeart/2018/2/layout/IconVerticalSolidList"/>
    <dgm:cxn modelId="{5299B6FF-151D-4F6D-95D6-6CCC38FF01D2}" type="presParOf" srcId="{AD0EC35E-B989-45F0-AD35-39A3F5D24688}" destId="{2CC32DDF-91DF-42AB-8684-62E9C44C1E80}" srcOrd="3" destOrd="0" presId="urn:microsoft.com/office/officeart/2018/2/layout/IconVerticalSolidList"/>
    <dgm:cxn modelId="{F53AAAD9-B727-4DD3-9AD2-5C7A38C05596}" type="presParOf" srcId="{8D11E576-CD74-4FE9-B233-9A6E7EB6572E}" destId="{5E5040D0-6C3B-4166-97B4-43E368234129}" srcOrd="3" destOrd="0" presId="urn:microsoft.com/office/officeart/2018/2/layout/IconVerticalSolidList"/>
    <dgm:cxn modelId="{74E1A3A8-7C69-46DC-AF0F-F07F0BDF056B}" type="presParOf" srcId="{8D11E576-CD74-4FE9-B233-9A6E7EB6572E}" destId="{92EA9640-AA28-4673-ACDA-3E48CE838406}" srcOrd="4" destOrd="0" presId="urn:microsoft.com/office/officeart/2018/2/layout/IconVerticalSolidList"/>
    <dgm:cxn modelId="{72912862-CF91-4D7B-8664-3DACD701E871}" type="presParOf" srcId="{92EA9640-AA28-4673-ACDA-3E48CE838406}" destId="{625BBF6F-F98A-446A-980A-6BD5F7C219BF}" srcOrd="0" destOrd="0" presId="urn:microsoft.com/office/officeart/2018/2/layout/IconVerticalSolidList"/>
    <dgm:cxn modelId="{7AB5A676-30C7-4601-BB7B-C21D42DD3BB8}" type="presParOf" srcId="{92EA9640-AA28-4673-ACDA-3E48CE838406}" destId="{E7F29141-C162-47F5-B3C7-DA0939D0DF25}" srcOrd="1" destOrd="0" presId="urn:microsoft.com/office/officeart/2018/2/layout/IconVerticalSolidList"/>
    <dgm:cxn modelId="{13D8D4E4-79FA-47C2-B2D0-CFB6D246BD77}" type="presParOf" srcId="{92EA9640-AA28-4673-ACDA-3E48CE838406}" destId="{13B5111F-3E36-4868-869D-159F44BC6916}" srcOrd="2" destOrd="0" presId="urn:microsoft.com/office/officeart/2018/2/layout/IconVerticalSolidList"/>
    <dgm:cxn modelId="{E0D42471-2DF5-43E3-BE12-34C14F8198F6}" type="presParOf" srcId="{92EA9640-AA28-4673-ACDA-3E48CE838406}" destId="{63D2C1EF-AE54-4940-9897-C9D34084097F}" srcOrd="3" destOrd="0" presId="urn:microsoft.com/office/officeart/2018/2/layout/IconVerticalSolidList"/>
    <dgm:cxn modelId="{98203BD5-EB29-4FB2-B523-90A1BAF0ABEF}" type="presParOf" srcId="{8D11E576-CD74-4FE9-B233-9A6E7EB6572E}" destId="{466F6C67-0783-4DF6-9EDB-055C17277AB9}" srcOrd="5" destOrd="0" presId="urn:microsoft.com/office/officeart/2018/2/layout/IconVerticalSolidList"/>
    <dgm:cxn modelId="{CCE98A1B-387C-44A4-A2F9-D600C151080F}" type="presParOf" srcId="{8D11E576-CD74-4FE9-B233-9A6E7EB6572E}" destId="{6A8B766D-44F2-489F-8600-84818196842D}" srcOrd="6" destOrd="0" presId="urn:microsoft.com/office/officeart/2018/2/layout/IconVerticalSolidList"/>
    <dgm:cxn modelId="{F77CAE49-AAB4-4E52-BEA0-AAFC943AFC63}" type="presParOf" srcId="{6A8B766D-44F2-489F-8600-84818196842D}" destId="{24463B72-0AE4-4594-903D-594F4CD20EBE}" srcOrd="0" destOrd="0" presId="urn:microsoft.com/office/officeart/2018/2/layout/IconVerticalSolidList"/>
    <dgm:cxn modelId="{8E705A67-3ED6-4A42-A2FE-9D54DEBA2A1A}" type="presParOf" srcId="{6A8B766D-44F2-489F-8600-84818196842D}" destId="{A144F810-9471-4041-ACB4-7DEE4B410C6C}" srcOrd="1" destOrd="0" presId="urn:microsoft.com/office/officeart/2018/2/layout/IconVerticalSolidList"/>
    <dgm:cxn modelId="{2FCA96F0-D794-49B7-9704-AB7DABDD8CF0}" type="presParOf" srcId="{6A8B766D-44F2-489F-8600-84818196842D}" destId="{42E6057B-3465-40CE-AD0B-27F720DAC24C}" srcOrd="2" destOrd="0" presId="urn:microsoft.com/office/officeart/2018/2/layout/IconVerticalSolidList"/>
    <dgm:cxn modelId="{93040148-BC9B-43B6-981B-378C8C9E857D}" type="presParOf" srcId="{6A8B766D-44F2-489F-8600-84818196842D}" destId="{C46DED6F-ED45-4BF8-98A8-0C200C5131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74831-F9CD-48CC-9BAF-3A911EE8E852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00788-E6DE-4035-93AF-ECE2494DA23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7FFF0-EE5C-4100-93F9-D607AB22BEE0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IT-company (3 FTE + robot), Roermond, Netherlands, </a:t>
          </a:r>
          <a:r>
            <a:rPr lang="nl-NL" sz="2200" kern="1200" dirty="0" err="1"/>
            <a:t>started</a:t>
          </a:r>
          <a:r>
            <a:rPr lang="nl-NL" sz="2200" kern="1200" dirty="0"/>
            <a:t> in 2017</a:t>
          </a:r>
          <a:endParaRPr lang="en-US" sz="2200" kern="1200" dirty="0"/>
        </a:p>
      </dsp:txBody>
      <dsp:txXfrm>
        <a:off x="1057183" y="1805"/>
        <a:ext cx="9458416" cy="915310"/>
      </dsp:txXfrm>
    </dsp:sp>
    <dsp:sp modelId="{D7214F56-30D0-4BA7-810D-4238EEC1B89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9161C-A851-492C-8BC0-0AB145F1D385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32DDF-91DF-42AB-8684-62E9C44C1E80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Focus on cyber privacy-</a:t>
          </a:r>
          <a:r>
            <a:rPr lang="nl-NL" sz="2200" kern="1200" dirty="0" err="1"/>
            <a:t>protection</a:t>
          </a:r>
          <a:r>
            <a:rPr lang="nl-NL" sz="2200" kern="1200" dirty="0"/>
            <a:t>, machine-</a:t>
          </a:r>
          <a:r>
            <a:rPr lang="nl-NL" sz="2200" kern="1200" dirty="0" err="1"/>
            <a:t>learning</a:t>
          </a:r>
          <a:r>
            <a:rPr lang="nl-NL" sz="2200" kern="1200" dirty="0"/>
            <a:t>, AI</a:t>
          </a:r>
          <a:endParaRPr lang="en-US" sz="2200" kern="1200" dirty="0"/>
        </a:p>
      </dsp:txBody>
      <dsp:txXfrm>
        <a:off x="1057183" y="1145944"/>
        <a:ext cx="9458416" cy="915310"/>
      </dsp:txXfrm>
    </dsp:sp>
    <dsp:sp modelId="{625BBF6F-F98A-446A-980A-6BD5F7C219BF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29141-C162-47F5-B3C7-DA0939D0DF25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2C1EF-AE54-4940-9897-C9D34084097F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In-house </a:t>
          </a:r>
          <a:r>
            <a:rPr lang="nl-NL" sz="2200" kern="1200" dirty="0" err="1"/>
            <a:t>developed</a:t>
          </a:r>
          <a:r>
            <a:rPr lang="nl-NL" sz="2200" kern="1200" dirty="0"/>
            <a:t> product: AIDA GDPR-scanner </a:t>
          </a:r>
          <a:r>
            <a:rPr lang="nl-NL" sz="2200" kern="1200" dirty="0" err="1"/>
            <a:t>for</a:t>
          </a:r>
          <a:r>
            <a:rPr lang="nl-NL" sz="2200" kern="1200" dirty="0"/>
            <a:t> </a:t>
          </a:r>
          <a:r>
            <a:rPr lang="nl-NL" sz="2200" kern="1200" dirty="0" err="1"/>
            <a:t>housing-associations</a:t>
          </a:r>
          <a:r>
            <a:rPr lang="nl-NL" sz="2200" kern="1200" dirty="0"/>
            <a:t> </a:t>
          </a:r>
          <a:endParaRPr lang="en-US" sz="2200" kern="1200" dirty="0"/>
        </a:p>
      </dsp:txBody>
      <dsp:txXfrm>
        <a:off x="1057183" y="2290082"/>
        <a:ext cx="9458416" cy="915310"/>
      </dsp:txXfrm>
    </dsp:sp>
    <dsp:sp modelId="{24463B72-0AE4-4594-903D-594F4CD20EB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4F810-9471-4041-ACB4-7DEE4B410C6C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ED6F-ED45-4BF8-98A8-0C200C5131BC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Professional, customer-</a:t>
          </a:r>
          <a:r>
            <a:rPr lang="nl-NL" sz="2200" kern="1200" dirty="0" err="1"/>
            <a:t>focused</a:t>
          </a:r>
          <a:r>
            <a:rPr lang="nl-NL" sz="2200" kern="1200" dirty="0"/>
            <a:t>, </a:t>
          </a:r>
          <a:r>
            <a:rPr lang="nl-NL" sz="2200" kern="1200" dirty="0" err="1"/>
            <a:t>continuous-improvement</a:t>
          </a:r>
          <a:r>
            <a:rPr lang="nl-NL" sz="2200" kern="1200" dirty="0"/>
            <a:t>  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0824-CAFA-44FE-942E-4D270992BDF3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E6EF-908F-475E-931B-AF872805D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7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B5DC-A040-4901-A7DD-CC774ED79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1500C-C5EF-4647-A300-781683D80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B3B4-1C41-4DDE-AC1C-4FD086A1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F9EFC-A8D6-4939-8B59-F5A0644FEA91}" type="datetime1">
              <a:rPr lang="en-US" smtClean="0"/>
              <a:t>8/8/2023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46D17-0633-4052-96CD-7463A3F7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D5049-B37D-4148-A679-E518B770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35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9FE23-2C15-4B86-B32F-1CC0EF77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69A53-17E9-4E5A-BFD4-9F3D8EE99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AC8F5-D204-4D42-89A8-F120E3C2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8003-0B5D-4DA7-8DDB-CBB1765ED146}" type="datetime1">
              <a:rPr lang="en-US" smtClean="0"/>
              <a:t>8/8/2023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57D32-2FF9-4E8D-BDCD-37982AC0B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22565-49F6-49DF-BB1B-73127572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87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12230-0F2F-486A-9579-4078C5D25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3866C-E61B-4184-964E-25CE33E26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AF80-2BF1-472D-8DA8-C10E5743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8F71-81A7-460C-8A46-39C5FFBE9CAF}" type="datetime1">
              <a:rPr lang="en-US" smtClean="0"/>
              <a:t>8/8/2023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8B8AC-63CC-4FB6-864F-FAF4B2D7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167A-625D-4C24-AB89-A5849249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01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92FE-875B-41AF-9E9F-ADB63A1DC84C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3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0836-2039-4AB5-ACD2-551E5DC6CFF4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9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88FF-CD2C-4FD3-9557-3D7E0DB024CE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85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21E6-2294-4B4A-8ABC-CBD86A366597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48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4B9B8-446E-4658-96F8-10C6C866D0EE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99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7B01-FB90-42C0-A618-A002DE1F80F6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5DAE-D186-42FC-A96C-65C42F1DA7EC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1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C9CD42-A11D-49B9-A596-E8DFB786468A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2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DF12-E96E-4403-BB47-B0F8973F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DE983-BB0B-47FA-8B13-208553378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1E436-AF89-4FFD-945D-55A032EFC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6F28-19AA-4458-8430-9636D7479E9C}" type="datetime1">
              <a:rPr lang="en-US" smtClean="0"/>
              <a:t>8/8/2023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AE8C-3D59-4DFE-9A80-ED206707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33884-9C26-45E4-8B84-11E8B2E7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697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5FAC-72A7-4974-9246-6FA3E983E556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40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5AFA-995D-42E5-ADDE-3C28026C62F6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8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759E-EEED-4CE1-BF2C-79E4348ADFC0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1C6A-B198-4F3A-9A8B-9D5DD220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9235-84E7-4A1F-B49D-C7A6EEA14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BF857-5071-4079-9BD7-9DC0865C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4576-9CEB-4071-A285-CBC03066BA3C}" type="datetime1">
              <a:rPr lang="en-US" smtClean="0"/>
              <a:t>8/8/2023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74F7B-C320-4A3E-8172-88EE78B5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244C2-EE80-435A-8E6E-5E1E2118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0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201D-B958-4877-AE76-2676DDBA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83A6E-0D86-4E55-891B-3B4B8C886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E311-B047-4A72-B361-0E796E103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89D0-1197-46D7-A217-3FCC9FAF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2040-7E26-4899-89AA-D1EB5E580E88}" type="datetime1">
              <a:rPr lang="en-US" smtClean="0"/>
              <a:t>8/8/2023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099B7-B2AD-4A87-B7CD-B515FCFB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6D383-FA70-4143-9448-125EBE59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846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1869-D848-43D0-935A-D296548B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57734-E3AE-4FC0-B0CF-4C839E314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FFCEF-0E13-4D6F-9C39-A526C8A08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5AB4B-BBF2-46E2-AD8C-07410E224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4EFE2-E9C0-4541-B8C1-8343CCCD9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8763E-6781-431E-B8A9-CAC4B03D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5919-97F3-43E4-9049-90892BAF7B0C}" type="datetime1">
              <a:rPr lang="en-US" smtClean="0"/>
              <a:t>8/8/2023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0AE4E-0C97-4478-A825-575E2873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0C5BB-E948-44CF-B604-54082464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32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9C0EA-C002-4E07-B488-241D6A70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5A05E-1051-4AD3-985C-4895F48B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272D-6517-4014-B3EA-86997E168912}" type="datetime1">
              <a:rPr lang="en-US" smtClean="0"/>
              <a:t>8/8/2023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F0727-213C-49A5-A51B-06A5334F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65D2C-7364-4AB1-A319-9C9FE6F6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10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E3651-9222-40EF-93A4-A7DA9E3D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5ACC-F58E-42A2-A9C6-4E4D2460B1A0}" type="datetime1">
              <a:rPr lang="en-US" smtClean="0"/>
              <a:t>8/8/2023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4DC69-54F9-4090-88AA-6A15A8A4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D237D-9A89-416B-9ABB-CCC47503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97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6725F-C585-4951-9EBB-2411BFFB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00DA-B5D7-4AA2-83E9-F5E4E9CEF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2AF22-D84E-42A5-8C98-411F1C8DA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6114E-C5A2-4D6E-ACE4-2A7EFA37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8D23-7D69-46D8-9D8E-0EED1ABA20D0}" type="datetime1">
              <a:rPr lang="en-US" smtClean="0"/>
              <a:t>8/8/2023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A4EC6-91C6-4B4F-848D-098AA1B5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BCAF7-4878-437B-9C96-890098C3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90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8CE37-CBED-4426-907C-B8C879F9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37E99-8D5A-404D-BBFA-2472FBB3F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277DC-7D08-448A-A199-51106AD7A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76380-75EA-4FCE-A77F-D8931F11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A62A-C5D7-463B-96F2-B93DC5713EBA}" type="datetime1">
              <a:rPr lang="en-US" smtClean="0"/>
              <a:t>8/8/2023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BE932-A434-426E-9157-D7759166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B210B-64E3-46DD-87CA-FE845B26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93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8AE92-FCB7-4EF8-B765-09898B13A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B3D82-5184-4600-98D9-2A4FCCBA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A305-7FE1-4093-A3F7-CBE638FE8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8213-39A4-460E-9F4D-957363E48116}" type="datetime1">
              <a:rPr lang="en-US" smtClean="0"/>
              <a:t>8/8/2023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3F328-2A6B-4901-9370-18EB70017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F1C4-7EF0-4A71-BF44-2F616CFFD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90B4-74E0-4428-A77D-B61E7DCB045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72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29EE1F-7D74-4B12-9FEF-75BE2733CD74}" type="datetime1">
              <a:rPr lang="en-US" smtClean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2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rc.Jacobs@azamiconsulting.n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hyperlink" Target="http://www.azamiconsulting.nl/" TargetMode="External"/><Relationship Id="rId7" Type="http://schemas.openxmlformats.org/officeDocument/2006/relationships/image" Target="../media/image65.jpeg"/><Relationship Id="rId2" Type="http://schemas.openxmlformats.org/officeDocument/2006/relationships/hyperlink" Target="mailto:marc.jacobs@azamiconsulting.n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corponet.nl/verslagen/archief-opschonen-met-aida/" TargetMode="External"/><Relationship Id="rId4" Type="http://schemas.openxmlformats.org/officeDocument/2006/relationships/hyperlink" Target="http://www.linkedin.com/in/marc-jacobs-azam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18" Type="http://schemas.openxmlformats.org/officeDocument/2006/relationships/image" Target="../media/image27.svg"/><Relationship Id="rId26" Type="http://schemas.openxmlformats.org/officeDocument/2006/relationships/image" Target="../media/image35.jp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svg"/><Relationship Id="rId12" Type="http://schemas.openxmlformats.org/officeDocument/2006/relationships/image" Target="../media/image21.jp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openxmlformats.org/officeDocument/2006/relationships/image" Target="../media/image25.sv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C90F51F-F60E-481A-84AB-86D17A82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7000" y="1578634"/>
            <a:ext cx="8064447" cy="1476563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GB" sz="4400" b="1" dirty="0"/>
              <a:t>AIDA GDPR-scanner</a:t>
            </a:r>
            <a:br>
              <a:rPr lang="en-GB" sz="4400" dirty="0"/>
            </a:br>
            <a:br>
              <a:rPr lang="en-GB" sz="4400" dirty="0"/>
            </a:br>
            <a:r>
              <a:rPr lang="en-GB" sz="4400" dirty="0"/>
              <a:t>Identification and cleaning of </a:t>
            </a:r>
            <a:br>
              <a:rPr lang="en-GB" sz="4400" dirty="0"/>
            </a:br>
            <a:r>
              <a:rPr lang="en-GB" sz="4400" dirty="0"/>
              <a:t>GDPR-sensitive content with AI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F899981-FDCD-42A3-BC55-6452FBA40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6504" y="4455620"/>
            <a:ext cx="7321946" cy="1143000"/>
          </a:xfrm>
        </p:spPr>
        <p:txBody>
          <a:bodyPr>
            <a:normAutofit fontScale="70000" lnSpcReduction="20000"/>
          </a:bodyPr>
          <a:lstStyle/>
          <a:p>
            <a:r>
              <a:rPr lang="en-GB" sz="1500" dirty="0">
                <a:latin typeface="+mn-lt"/>
              </a:rPr>
              <a:t>Marc Jacobs</a:t>
            </a:r>
          </a:p>
          <a:p>
            <a:r>
              <a:rPr lang="en-GB" sz="1500" dirty="0">
                <a:latin typeface="+mn-lt"/>
              </a:rPr>
              <a:t>+31657748895</a:t>
            </a:r>
          </a:p>
          <a:p>
            <a:r>
              <a:rPr lang="en-GB" sz="1500" dirty="0">
                <a:latin typeface="+mn-lt"/>
                <a:hlinkClick r:id="rId2"/>
              </a:rPr>
              <a:t>Marc.Jacobs@azamiconsulting.nl</a:t>
            </a:r>
            <a:endParaRPr lang="en-GB" sz="1500" dirty="0">
              <a:latin typeface="+mn-lt"/>
            </a:endParaRPr>
          </a:p>
          <a:p>
            <a:r>
              <a:rPr lang="en-GB" sz="1500" dirty="0">
                <a:latin typeface="+mn-lt"/>
              </a:rPr>
              <a:t>may 2023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726E1-8ADC-49EA-A545-F56C69CB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9B0086-C46F-598B-13FF-C3A92E4EF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6341"/>
            <a:ext cx="3583928" cy="35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1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5C3AAA-7496-48C9-AE85-9EDEF19788B3}"/>
              </a:ext>
            </a:extLst>
          </p:cNvPr>
          <p:cNvSpPr txBox="1"/>
          <p:nvPr/>
        </p:nvSpPr>
        <p:spPr>
          <a:xfrm>
            <a:off x="392064" y="161685"/>
            <a:ext cx="9975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Artificial Intelligence: PIDs (passports, IDs, driving-licences)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1"/>
            <a:ext cx="824535" cy="822031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790770D-4524-43F7-9696-92F3B2355401}"/>
              </a:ext>
            </a:extLst>
          </p:cNvPr>
          <p:cNvSpPr/>
          <p:nvPr/>
        </p:nvSpPr>
        <p:spPr>
          <a:xfrm>
            <a:off x="5013253" y="4061709"/>
            <a:ext cx="406931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l-NL" sz="500" dirty="0">
                <a:solidFill>
                  <a:prstClr val="white"/>
                </a:solidFill>
                <a:latin typeface="Calibri" panose="020F0502020204030204"/>
              </a:rPr>
              <a:t>ddd</a:t>
            </a:r>
          </a:p>
          <a:p>
            <a:pPr algn="ctr" defTabSz="914377"/>
            <a:r>
              <a:rPr lang="nl-NL" sz="500" dirty="0">
                <a:solidFill>
                  <a:prstClr val="white"/>
                </a:solidFill>
                <a:latin typeface="Calibri" panose="020F0502020204030204"/>
              </a:rPr>
              <a:t>BSN</a:t>
            </a:r>
          </a:p>
          <a:p>
            <a:pPr algn="ctr" defTabSz="914377"/>
            <a:r>
              <a:rPr lang="nl-NL" sz="500" dirty="0">
                <a:solidFill>
                  <a:prstClr val="white"/>
                </a:solidFill>
                <a:latin typeface="Calibri" panose="020F0502020204030204"/>
              </a:rPr>
              <a:t>0456497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B8E861-78B9-4AA2-9574-8052F4E17747}"/>
              </a:ext>
            </a:extLst>
          </p:cNvPr>
          <p:cNvSpPr/>
          <p:nvPr/>
        </p:nvSpPr>
        <p:spPr>
          <a:xfrm>
            <a:off x="4459155" y="4057374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l-NL" sz="500" dirty="0">
                <a:solidFill>
                  <a:prstClr val="white"/>
                </a:solidFill>
                <a:latin typeface="Calibri" panose="020F0502020204030204"/>
              </a:rPr>
              <a:t>ccc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B96F484-63DF-43B7-A5DC-D20135DB431A}"/>
              </a:ext>
            </a:extLst>
          </p:cNvPr>
          <p:cNvSpPr/>
          <p:nvPr/>
        </p:nvSpPr>
        <p:spPr>
          <a:xfrm>
            <a:off x="3353710" y="4057375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nl-NL" sz="500" dirty="0">
                <a:solidFill>
                  <a:prstClr val="white"/>
                </a:solidFill>
                <a:latin typeface="Calibri" panose="020F0502020204030204"/>
              </a:rPr>
              <a:t>aaa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0DD423-115E-4A82-B6F0-BF7DB39BC546}"/>
              </a:ext>
            </a:extLst>
          </p:cNvPr>
          <p:cNvGrpSpPr/>
          <p:nvPr/>
        </p:nvGrpSpPr>
        <p:grpSpPr>
          <a:xfrm>
            <a:off x="3906433" y="4057374"/>
            <a:ext cx="377279" cy="472672"/>
            <a:chOff x="2511284" y="3051114"/>
            <a:chExt cx="536712" cy="63279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3451BE1-B308-41A6-815C-45C724EE072F}"/>
                </a:ext>
              </a:extLst>
            </p:cNvPr>
            <p:cNvSpPr/>
            <p:nvPr/>
          </p:nvSpPr>
          <p:spPr>
            <a:xfrm>
              <a:off x="2511284" y="3051114"/>
              <a:ext cx="536712" cy="632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l-NL" sz="5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61715CBB-531E-43F3-BBEB-34707818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1354" y="3225108"/>
              <a:ext cx="476571" cy="357428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D1BA02C1-9879-4EBB-80F1-67E10034C6C6}"/>
              </a:ext>
            </a:extLst>
          </p:cNvPr>
          <p:cNvSpPr/>
          <p:nvPr/>
        </p:nvSpPr>
        <p:spPr>
          <a:xfrm>
            <a:off x="6199968" y="3651292"/>
            <a:ext cx="1701993" cy="125927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PID visual score 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B8D4E070-5C04-43A4-8FB2-D810F2728A8B}"/>
              </a:ext>
            </a:extLst>
          </p:cNvPr>
          <p:cNvSpPr/>
          <p:nvPr/>
        </p:nvSpPr>
        <p:spPr>
          <a:xfrm>
            <a:off x="3695733" y="1228903"/>
            <a:ext cx="1955099" cy="7059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Training:</a:t>
            </a:r>
          </a:p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50,000 PIDs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55292AA-B430-41A9-8018-4844D018905B}"/>
              </a:ext>
            </a:extLst>
          </p:cNvPr>
          <p:cNvSpPr/>
          <p:nvPr/>
        </p:nvSpPr>
        <p:spPr>
          <a:xfrm>
            <a:off x="6199968" y="2070497"/>
            <a:ext cx="1701993" cy="63672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Neural network (‘brain’)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CEACA5D-30CD-4890-A296-2B84C33FD6BF}"/>
              </a:ext>
            </a:extLst>
          </p:cNvPr>
          <p:cNvSpPr/>
          <p:nvPr/>
        </p:nvSpPr>
        <p:spPr>
          <a:xfrm>
            <a:off x="3722126" y="2640973"/>
            <a:ext cx="1897708" cy="84159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Training </a:t>
            </a:r>
            <a:endParaRPr lang="en-GB" sz="1467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100,000 non-PIDs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202C936-5864-4B42-B0A9-EE26F6159AC4}"/>
              </a:ext>
            </a:extLst>
          </p:cNvPr>
          <p:cNvCxnSpPr>
            <a:cxnSpLocks/>
            <a:stCxn id="92" idx="3"/>
            <a:endCxn id="90" idx="1"/>
          </p:cNvCxnSpPr>
          <p:nvPr/>
        </p:nvCxnSpPr>
        <p:spPr>
          <a:xfrm flipV="1">
            <a:off x="5619834" y="2388861"/>
            <a:ext cx="580133" cy="672909"/>
          </a:xfrm>
          <a:prstGeom prst="straightConnector1">
            <a:avLst/>
          </a:prstGeom>
          <a:ln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0A4CBB3-DFD6-4C2F-AA22-8E7675118751}"/>
              </a:ext>
            </a:extLst>
          </p:cNvPr>
          <p:cNvCxnSpPr>
            <a:cxnSpLocks/>
            <a:stCxn id="89" idx="3"/>
            <a:endCxn id="90" idx="1"/>
          </p:cNvCxnSpPr>
          <p:nvPr/>
        </p:nvCxnSpPr>
        <p:spPr>
          <a:xfrm>
            <a:off x="5650833" y="1581896"/>
            <a:ext cx="549135" cy="806965"/>
          </a:xfrm>
          <a:prstGeom prst="straightConnector1">
            <a:avLst/>
          </a:prstGeom>
          <a:ln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63C45D6-31AD-4C36-8B75-D8787E1A8581}"/>
              </a:ext>
            </a:extLst>
          </p:cNvPr>
          <p:cNvCxnSpPr>
            <a:stCxn id="90" idx="2"/>
            <a:endCxn id="88" idx="0"/>
          </p:cNvCxnSpPr>
          <p:nvPr/>
        </p:nvCxnSpPr>
        <p:spPr>
          <a:xfrm>
            <a:off x="7050963" y="2707225"/>
            <a:ext cx="0" cy="944067"/>
          </a:xfrm>
          <a:prstGeom prst="straightConnector1">
            <a:avLst/>
          </a:prstGeom>
          <a:ln>
            <a:solidFill>
              <a:srgbClr val="70AD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682EFA9-7F78-4F7E-ADAC-21412DFF242C}"/>
              </a:ext>
            </a:extLst>
          </p:cNvPr>
          <p:cNvCxnSpPr>
            <a:cxnSpLocks/>
          </p:cNvCxnSpPr>
          <p:nvPr/>
        </p:nvCxnSpPr>
        <p:spPr>
          <a:xfrm>
            <a:off x="5699627" y="4307322"/>
            <a:ext cx="277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30E16F3-CD13-49C0-BD1C-7D8F3C14209C}"/>
              </a:ext>
            </a:extLst>
          </p:cNvPr>
          <p:cNvCxnSpPr>
            <a:cxnSpLocks/>
          </p:cNvCxnSpPr>
          <p:nvPr/>
        </p:nvCxnSpPr>
        <p:spPr>
          <a:xfrm flipV="1">
            <a:off x="8174182" y="2725316"/>
            <a:ext cx="1666234" cy="1971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60B7860-54F8-43BB-8CDC-5372A5CED10F}"/>
              </a:ext>
            </a:extLst>
          </p:cNvPr>
          <p:cNvCxnSpPr>
            <a:cxnSpLocks/>
          </p:cNvCxnSpPr>
          <p:nvPr/>
        </p:nvCxnSpPr>
        <p:spPr>
          <a:xfrm flipV="1">
            <a:off x="8174182" y="3462661"/>
            <a:ext cx="1666235" cy="133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258BD3B-4919-4690-AAA8-37CE64DE38CD}"/>
              </a:ext>
            </a:extLst>
          </p:cNvPr>
          <p:cNvCxnSpPr>
            <a:cxnSpLocks/>
          </p:cNvCxnSpPr>
          <p:nvPr/>
        </p:nvCxnSpPr>
        <p:spPr>
          <a:xfrm flipV="1">
            <a:off x="8205849" y="4371998"/>
            <a:ext cx="1634567" cy="508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2496435-5491-4068-9497-50E1CDC92D88}"/>
              </a:ext>
            </a:extLst>
          </p:cNvPr>
          <p:cNvCxnSpPr>
            <a:cxnSpLocks/>
          </p:cNvCxnSpPr>
          <p:nvPr/>
        </p:nvCxnSpPr>
        <p:spPr>
          <a:xfrm>
            <a:off x="8174182" y="5165766"/>
            <a:ext cx="1595324" cy="46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F0CF8C2-924A-4789-A2D6-B3A33023A06E}"/>
              </a:ext>
            </a:extLst>
          </p:cNvPr>
          <p:cNvSpPr/>
          <p:nvPr/>
        </p:nvSpPr>
        <p:spPr>
          <a:xfrm>
            <a:off x="10209977" y="1430765"/>
            <a:ext cx="1055963" cy="1061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67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POSITIVES</a:t>
            </a:r>
          </a:p>
          <a:p>
            <a:pPr algn="ctr" defTabSz="914377"/>
            <a:r>
              <a:rPr lang="en-GB" sz="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(PID-score&gt;270)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A65443-6EF7-44DF-B095-BB358AA71FA3}"/>
              </a:ext>
            </a:extLst>
          </p:cNvPr>
          <p:cNvSpPr txBox="1"/>
          <p:nvPr/>
        </p:nvSpPr>
        <p:spPr>
          <a:xfrm>
            <a:off x="10213910" y="3179258"/>
            <a:ext cx="1304990" cy="519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77"/>
            <a:r>
              <a:rPr lang="en-GB" sz="1051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Likely </a:t>
            </a:r>
          </a:p>
          <a:p>
            <a:pPr defTabSz="914377"/>
            <a:r>
              <a:rPr lang="en-GB" sz="1051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POSITIVES</a:t>
            </a:r>
          </a:p>
          <a:p>
            <a:pPr defTabSz="914377"/>
            <a:r>
              <a:rPr lang="en-GB" sz="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(PID-score 200-270)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E92E9F-E0A4-4EF8-A0EF-4B2D27B9AF47}"/>
              </a:ext>
            </a:extLst>
          </p:cNvPr>
          <p:cNvSpPr txBox="1"/>
          <p:nvPr/>
        </p:nvSpPr>
        <p:spPr>
          <a:xfrm>
            <a:off x="10213909" y="4177177"/>
            <a:ext cx="1304990" cy="519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377"/>
            <a:r>
              <a:rPr lang="en-GB" sz="1051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Likely</a:t>
            </a:r>
          </a:p>
          <a:p>
            <a:pPr defTabSz="914377"/>
            <a:r>
              <a:rPr lang="en-GB" sz="1051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NEGATIVES</a:t>
            </a:r>
          </a:p>
          <a:p>
            <a:pPr defTabSz="914377"/>
            <a:r>
              <a:rPr lang="en-GB" sz="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(PID-score 150-200)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6DD8BD-5022-4439-B486-0B6C7430439D}"/>
              </a:ext>
            </a:extLst>
          </p:cNvPr>
          <p:cNvSpPr/>
          <p:nvPr/>
        </p:nvSpPr>
        <p:spPr>
          <a:xfrm>
            <a:off x="9875343" y="4999678"/>
            <a:ext cx="1733096" cy="16012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67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NEGATIVES</a:t>
            </a:r>
          </a:p>
          <a:p>
            <a:pPr algn="ctr" defTabSz="914377"/>
            <a:r>
              <a:rPr lang="en-GB" sz="8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(PID-score &lt;150)</a:t>
            </a:r>
          </a:p>
        </p:txBody>
      </p:sp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C98931E3-ED17-452E-89BF-43DA1B9FB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" y="1549392"/>
            <a:ext cx="3247333" cy="178554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235103-229F-402F-918F-5A757E5FA6CB}"/>
              </a:ext>
            </a:extLst>
          </p:cNvPr>
          <p:cNvCxnSpPr>
            <a:cxnSpLocks/>
          </p:cNvCxnSpPr>
          <p:nvPr/>
        </p:nvCxnSpPr>
        <p:spPr>
          <a:xfrm>
            <a:off x="3503712" y="2372807"/>
            <a:ext cx="201622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471E1BB-A027-561C-842E-DB0247A0FA1A}"/>
              </a:ext>
            </a:extLst>
          </p:cNvPr>
          <p:cNvSpPr txBox="1"/>
          <p:nvPr/>
        </p:nvSpPr>
        <p:spPr>
          <a:xfrm>
            <a:off x="193447" y="1350100"/>
            <a:ext cx="1081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Python code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F317DB-858B-885D-EA3A-8FB8E8EF03BF}"/>
              </a:ext>
            </a:extLst>
          </p:cNvPr>
          <p:cNvSpPr/>
          <p:nvPr/>
        </p:nvSpPr>
        <p:spPr>
          <a:xfrm>
            <a:off x="6199968" y="5066435"/>
            <a:ext cx="1701993" cy="125927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PID word score</a:t>
            </a:r>
          </a:p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+</a:t>
            </a:r>
          </a:p>
          <a:p>
            <a:pPr algn="ctr" defTabSz="914377"/>
            <a:r>
              <a:rPr lang="en-GB" sz="1467" b="1" dirty="0">
                <a:solidFill>
                  <a:prstClr val="white"/>
                </a:solidFill>
                <a:latin typeface="Calibri" panose="020F0502020204030204"/>
              </a:rPr>
              <a:t>PID symbol score</a:t>
            </a:r>
          </a:p>
        </p:txBody>
      </p:sp>
    </p:spTree>
    <p:extLst>
      <p:ext uri="{BB962C8B-B14F-4D97-AF65-F5344CB8AC3E}">
        <p14:creationId xmlns:p14="http://schemas.microsoft.com/office/powerpoint/2010/main" val="239999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5C3AAA-7496-48C9-AE85-9EDEF19788B3}"/>
              </a:ext>
            </a:extLst>
          </p:cNvPr>
          <p:cNvSpPr txBox="1"/>
          <p:nvPr/>
        </p:nvSpPr>
        <p:spPr>
          <a:xfrm>
            <a:off x="392064" y="161685"/>
            <a:ext cx="3663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3200">
                <a:solidFill>
                  <a:prstClr val="black"/>
                </a:solidFill>
                <a:latin typeface="Calibri" panose="020F0502020204030204"/>
              </a:rPr>
              <a:t>PID-score calculation</a:t>
            </a: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1"/>
            <a:ext cx="824535" cy="822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E8E33-0903-C224-63D8-8455D8ED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456400"/>
            <a:ext cx="3955288" cy="289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E86F0D-248F-58C4-155F-3B64B31D3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640" y="1666520"/>
            <a:ext cx="1912887" cy="2731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4C9BF6-3DE3-A194-FF6F-CA7EEF025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32" y="1648119"/>
            <a:ext cx="2208598" cy="30246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C1D6C2-66C8-85CF-FFB8-FF96121F274D}"/>
              </a:ext>
            </a:extLst>
          </p:cNvPr>
          <p:cNvSpPr txBox="1"/>
          <p:nvPr/>
        </p:nvSpPr>
        <p:spPr>
          <a:xfrm>
            <a:off x="1708628" y="1182641"/>
            <a:ext cx="22124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Specimen passport (Government provided)</a:t>
            </a:r>
            <a:endParaRPr lang="en-NL" sz="9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DC5F7E-DC3B-0622-944A-3D6451B28034}"/>
              </a:ext>
            </a:extLst>
          </p:cNvPr>
          <p:cNvSpPr/>
          <p:nvPr/>
        </p:nvSpPr>
        <p:spPr>
          <a:xfrm>
            <a:off x="1771650" y="2365218"/>
            <a:ext cx="508000" cy="152400"/>
          </a:xfrm>
          <a:prstGeom prst="ellipse">
            <a:avLst/>
          </a:prstGeom>
          <a:noFill/>
          <a:ln>
            <a:solidFill>
              <a:srgbClr val="00A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CD3854-87A6-5100-A73E-9E8CBFD4A2AD}"/>
              </a:ext>
            </a:extLst>
          </p:cNvPr>
          <p:cNvSpPr/>
          <p:nvPr/>
        </p:nvSpPr>
        <p:spPr>
          <a:xfrm>
            <a:off x="1876044" y="1694053"/>
            <a:ext cx="1054896" cy="204597"/>
          </a:xfrm>
          <a:prstGeom prst="ellipse">
            <a:avLst/>
          </a:prstGeom>
          <a:noFill/>
          <a:ln>
            <a:solidFill>
              <a:srgbClr val="00A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5F1710-0E92-84C3-2C2D-67178B95D6E7}"/>
              </a:ext>
            </a:extLst>
          </p:cNvPr>
          <p:cNvSpPr/>
          <p:nvPr/>
        </p:nvSpPr>
        <p:spPr>
          <a:xfrm>
            <a:off x="3451941" y="3726053"/>
            <a:ext cx="1054896" cy="204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C56639-D05F-58AB-4374-5EB37324497F}"/>
              </a:ext>
            </a:extLst>
          </p:cNvPr>
          <p:cNvSpPr/>
          <p:nvPr/>
        </p:nvSpPr>
        <p:spPr>
          <a:xfrm>
            <a:off x="1632879" y="1579054"/>
            <a:ext cx="281363" cy="204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E677A8-E771-8B10-8DF0-FF9ABA06EFBA}"/>
              </a:ext>
            </a:extLst>
          </p:cNvPr>
          <p:cNvSpPr/>
          <p:nvPr/>
        </p:nvSpPr>
        <p:spPr>
          <a:xfrm>
            <a:off x="660400" y="1553654"/>
            <a:ext cx="558800" cy="332296"/>
          </a:xfrm>
          <a:prstGeom prst="ellipse">
            <a:avLst/>
          </a:prstGeom>
          <a:noFill/>
          <a:ln>
            <a:solidFill>
              <a:srgbClr val="00A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EBEB94-E225-7AAA-239B-B5EFE2C808B4}"/>
              </a:ext>
            </a:extLst>
          </p:cNvPr>
          <p:cNvSpPr/>
          <p:nvPr/>
        </p:nvSpPr>
        <p:spPr>
          <a:xfrm>
            <a:off x="117032" y="846790"/>
            <a:ext cx="5001067" cy="43856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6A3488-B9A0-35AA-9AD9-B46A841DA212}"/>
              </a:ext>
            </a:extLst>
          </p:cNvPr>
          <p:cNvSpPr/>
          <p:nvPr/>
        </p:nvSpPr>
        <p:spPr>
          <a:xfrm>
            <a:off x="296641" y="5312711"/>
            <a:ext cx="727518" cy="2476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5813C1-BEE4-2C3A-7D16-A41DA320ED8F}"/>
              </a:ext>
            </a:extLst>
          </p:cNvPr>
          <p:cNvSpPr/>
          <p:nvPr/>
        </p:nvSpPr>
        <p:spPr>
          <a:xfrm>
            <a:off x="304749" y="6093533"/>
            <a:ext cx="711301" cy="247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7B40D8-F736-B621-E8AA-4533E39A45C8}"/>
              </a:ext>
            </a:extLst>
          </p:cNvPr>
          <p:cNvSpPr/>
          <p:nvPr/>
        </p:nvSpPr>
        <p:spPr>
          <a:xfrm>
            <a:off x="320624" y="5682043"/>
            <a:ext cx="703535" cy="247649"/>
          </a:xfrm>
          <a:prstGeom prst="ellipse">
            <a:avLst/>
          </a:prstGeom>
          <a:noFill/>
          <a:ln>
            <a:solidFill>
              <a:srgbClr val="00A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75F25-E6E4-4966-BF10-FDEA6C4370FF}"/>
              </a:ext>
            </a:extLst>
          </p:cNvPr>
          <p:cNvSpPr txBox="1"/>
          <p:nvPr/>
        </p:nvSpPr>
        <p:spPr>
          <a:xfrm>
            <a:off x="1011458" y="5229517"/>
            <a:ext cx="1057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PID visual score		100		      100			     90			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284BDA-21EE-115F-EA37-1DE740EF4E77}"/>
              </a:ext>
            </a:extLst>
          </p:cNvPr>
          <p:cNvSpPr txBox="1"/>
          <p:nvPr/>
        </p:nvSpPr>
        <p:spPr>
          <a:xfrm>
            <a:off x="1024159" y="5620652"/>
            <a:ext cx="105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PID word score		100		        95			     60		                 40</a:t>
            </a:r>
            <a:endParaRPr lang="en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42DEC6-5FB1-AC17-316D-DDE0F8196423}"/>
              </a:ext>
            </a:extLst>
          </p:cNvPr>
          <p:cNvSpPr txBox="1"/>
          <p:nvPr/>
        </p:nvSpPr>
        <p:spPr>
          <a:xfrm>
            <a:off x="1024159" y="6032692"/>
            <a:ext cx="105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PID symbol score</a:t>
            </a:r>
            <a:r>
              <a:rPr lang="en-GB" dirty="0"/>
              <a:t>		</a:t>
            </a:r>
            <a:r>
              <a:rPr lang="en-GB" u="sng" dirty="0"/>
              <a:t>100</a:t>
            </a:r>
            <a:r>
              <a:rPr lang="en-GB" dirty="0"/>
              <a:t>		        </a:t>
            </a:r>
            <a:r>
              <a:rPr lang="en-GB" u="sng" dirty="0"/>
              <a:t>95</a:t>
            </a:r>
            <a:r>
              <a:rPr lang="en-GB" dirty="0"/>
              <a:t>			     </a:t>
            </a:r>
            <a:r>
              <a:rPr lang="en-GB" u="sng" dirty="0"/>
              <a:t>80</a:t>
            </a:r>
            <a:r>
              <a:rPr lang="en-GB" dirty="0"/>
              <a:t>		    	</a:t>
            </a:r>
            <a:r>
              <a:rPr lang="en-GB" u="sng" dirty="0"/>
              <a:t>  0</a:t>
            </a:r>
            <a:endParaRPr lang="en-NL" u="sn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FA6A56-4952-0B0C-ADB6-D4DDD691E50F}"/>
              </a:ext>
            </a:extLst>
          </p:cNvPr>
          <p:cNvSpPr txBox="1"/>
          <p:nvPr/>
        </p:nvSpPr>
        <p:spPr>
          <a:xfrm>
            <a:off x="1031278" y="6439637"/>
            <a:ext cx="1066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PID-score	</a:t>
            </a:r>
            <a:r>
              <a:rPr lang="en-GB" dirty="0"/>
              <a:t>		</a:t>
            </a:r>
            <a:r>
              <a:rPr lang="en-GB" b="1" dirty="0"/>
              <a:t>300	        	      290			   230		               120  </a:t>
            </a:r>
            <a:endParaRPr lang="en-NL" b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E9CF5D-641C-E57A-5C5D-4076C2DECA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786" y="1733544"/>
            <a:ext cx="1813889" cy="25654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2B229B-7FF0-6115-400E-EAB2E7A1F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110" y="6439637"/>
            <a:ext cx="321454" cy="3270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0AEB9A-51F4-9F35-FDE8-5D19BC2A8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860" y="6439637"/>
            <a:ext cx="321454" cy="3270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18F2E5D-4F58-D007-A67C-5D6E99B1E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8221" y="6439428"/>
            <a:ext cx="321454" cy="327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01018C8-8469-92F3-B80A-BB71464FA9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154" y="6494119"/>
            <a:ext cx="281290" cy="2603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41DBD6F-B61E-7563-08B3-730E398414B3}"/>
              </a:ext>
            </a:extLst>
          </p:cNvPr>
          <p:cNvSpPr txBox="1"/>
          <p:nvPr/>
        </p:nvSpPr>
        <p:spPr>
          <a:xfrm>
            <a:off x="6002054" y="1374579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Example 1</a:t>
            </a:r>
            <a:endParaRPr lang="en-NL" sz="9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480885-801C-B6C2-E531-2A38DB91B6F1}"/>
              </a:ext>
            </a:extLst>
          </p:cNvPr>
          <p:cNvSpPr txBox="1"/>
          <p:nvPr/>
        </p:nvSpPr>
        <p:spPr>
          <a:xfrm>
            <a:off x="10919619" y="1417287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Example 3</a:t>
            </a:r>
            <a:endParaRPr lang="en-NL" sz="9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0DF035-EE25-7C5D-324D-E13016F569D1}"/>
              </a:ext>
            </a:extLst>
          </p:cNvPr>
          <p:cNvSpPr txBox="1"/>
          <p:nvPr/>
        </p:nvSpPr>
        <p:spPr>
          <a:xfrm>
            <a:off x="8532498" y="1392980"/>
            <a:ext cx="6671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Example 2</a:t>
            </a:r>
            <a:endParaRPr lang="en-NL" sz="900" dirty="0"/>
          </a:p>
        </p:txBody>
      </p:sp>
    </p:spTree>
    <p:extLst>
      <p:ext uri="{BB962C8B-B14F-4D97-AF65-F5344CB8AC3E}">
        <p14:creationId xmlns:p14="http://schemas.microsoft.com/office/powerpoint/2010/main" val="321306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1"/>
            <a:ext cx="824535" cy="8220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929C0B-B765-42FA-9C8F-EC5890016D10}"/>
              </a:ext>
            </a:extLst>
          </p:cNvPr>
          <p:cNvSpPr/>
          <p:nvPr/>
        </p:nvSpPr>
        <p:spPr>
          <a:xfrm>
            <a:off x="10838457" y="47671"/>
            <a:ext cx="1248091" cy="1140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E2E1C-4F8A-4776-A0A3-8667E88FC559}"/>
              </a:ext>
            </a:extLst>
          </p:cNvPr>
          <p:cNvSpPr txBox="1"/>
          <p:nvPr/>
        </p:nvSpPr>
        <p:spPr>
          <a:xfrm>
            <a:off x="314535" y="200321"/>
            <a:ext cx="7976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Traditional Intelligence: Social Citizen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2AC80-7AB4-47CC-9566-D3C034988148}"/>
              </a:ext>
            </a:extLst>
          </p:cNvPr>
          <p:cNvSpPr txBox="1"/>
          <p:nvPr/>
        </p:nvSpPr>
        <p:spPr>
          <a:xfrm>
            <a:off x="247312" y="3342277"/>
            <a:ext cx="7296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16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Step 1: OCR, search, fuzzy match</a:t>
            </a:r>
          </a:p>
          <a:p>
            <a:pPr defTabSz="914377"/>
            <a:endParaRPr lang="en-GB" sz="1600" dirty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defTabSz="914377"/>
            <a:r>
              <a:rPr lang="en-GB" sz="16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Step 2: predict BSN-score based on 11-proof, keywords, pixel-distance, anti-keywords</a:t>
            </a:r>
          </a:p>
          <a:p>
            <a:pPr defTabSz="914377"/>
            <a:endParaRPr lang="en-GB" sz="1600" dirty="0">
              <a:solidFill>
                <a:prstClr val="black"/>
              </a:solidFill>
              <a:latin typeface="Calibri" panose="020F0502020204030204"/>
              <a:sym typeface="Wingdings" panose="05000000000000000000" pitchFamily="2" charset="2"/>
            </a:endParaRPr>
          </a:p>
          <a:p>
            <a:pPr defTabSz="914377"/>
            <a:r>
              <a:rPr lang="en-GB" sz="16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Step 3: people to validate by BSN-score buckets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D73AE779-D040-4F13-94E8-C2F65D1CE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2" y="1022351"/>
            <a:ext cx="3719028" cy="52597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2ECBDDB-C2E7-44FD-950D-0030AF1CC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9" y="991638"/>
            <a:ext cx="3285471" cy="2163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0D1116-6719-42B6-AB95-8B3AA400B892}"/>
              </a:ext>
            </a:extLst>
          </p:cNvPr>
          <p:cNvSpPr txBox="1"/>
          <p:nvPr/>
        </p:nvSpPr>
        <p:spPr>
          <a:xfrm>
            <a:off x="138029" y="1904282"/>
            <a:ext cx="1081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Python code</a:t>
            </a:r>
          </a:p>
        </p:txBody>
      </p:sp>
    </p:spTree>
    <p:extLst>
      <p:ext uri="{BB962C8B-B14F-4D97-AF65-F5344CB8AC3E}">
        <p14:creationId xmlns:p14="http://schemas.microsoft.com/office/powerpoint/2010/main" val="245374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6AC60B-3CBC-3062-C269-03030D0E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62" y="1157374"/>
            <a:ext cx="4810161" cy="5060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7194C-0072-4566-9208-9020C4AC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9D19E-3EA8-4413-85A8-5F22401A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13</a:t>
            </a:fld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1CA742-86FD-4B2C-A51E-70D461DB7B4F}"/>
              </a:ext>
            </a:extLst>
          </p:cNvPr>
          <p:cNvSpPr/>
          <p:nvPr/>
        </p:nvSpPr>
        <p:spPr>
          <a:xfrm>
            <a:off x="7046130" y="572332"/>
            <a:ext cx="2798093" cy="58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214D96-012F-9FAE-755C-2783A9BECC81}"/>
              </a:ext>
            </a:extLst>
          </p:cNvPr>
          <p:cNvSpPr txBox="1"/>
          <p:nvPr/>
        </p:nvSpPr>
        <p:spPr>
          <a:xfrm>
            <a:off x="8713491" y="640507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BSN</a:t>
            </a:r>
            <a:endParaRPr lang="en-NL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087A21-FDE7-88BE-4CB5-FB0CAA652ADD}"/>
              </a:ext>
            </a:extLst>
          </p:cNvPr>
          <p:cNvSpPr txBox="1"/>
          <p:nvPr/>
        </p:nvSpPr>
        <p:spPr>
          <a:xfrm>
            <a:off x="3331688" y="1799004"/>
            <a:ext cx="1595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positive keyword</a:t>
            </a:r>
            <a:endParaRPr lang="en-NL" sz="1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3641ACF-5F03-3694-B90B-AD7E700A3682}"/>
              </a:ext>
            </a:extLst>
          </p:cNvPr>
          <p:cNvSpPr txBox="1"/>
          <p:nvPr/>
        </p:nvSpPr>
        <p:spPr>
          <a:xfrm>
            <a:off x="314535" y="200321"/>
            <a:ext cx="571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Example 1: BSN in Income statement from Dutch Tax Office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7E4E7-7A68-BF78-A8C3-2ABEA050D686}"/>
              </a:ext>
            </a:extLst>
          </p:cNvPr>
          <p:cNvCxnSpPr>
            <a:cxnSpLocks/>
          </p:cNvCxnSpPr>
          <p:nvPr/>
        </p:nvCxnSpPr>
        <p:spPr>
          <a:xfrm>
            <a:off x="4516582" y="2137558"/>
            <a:ext cx="2584862" cy="129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AFC80D-F993-57B9-507A-951E60AA6816}"/>
              </a:ext>
            </a:extLst>
          </p:cNvPr>
          <p:cNvCxnSpPr>
            <a:cxnSpLocks/>
          </p:cNvCxnSpPr>
          <p:nvPr/>
        </p:nvCxnSpPr>
        <p:spPr>
          <a:xfrm flipH="1">
            <a:off x="7762504" y="979061"/>
            <a:ext cx="1088571" cy="244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5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47194C-0072-4566-9208-9020C4AC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9D19E-3EA8-4413-85A8-5F22401A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14</a:t>
            </a:fld>
            <a:endParaRPr lang="nl-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1CA742-86FD-4B2C-A51E-70D461DB7B4F}"/>
              </a:ext>
            </a:extLst>
          </p:cNvPr>
          <p:cNvSpPr/>
          <p:nvPr/>
        </p:nvSpPr>
        <p:spPr>
          <a:xfrm>
            <a:off x="7046130" y="572332"/>
            <a:ext cx="2798093" cy="585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E8CBA7AA-78E6-07DB-6963-F0B56AA1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849" y="707515"/>
            <a:ext cx="3988623" cy="568125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AFC80D-F993-57B9-507A-951E60AA6816}"/>
              </a:ext>
            </a:extLst>
          </p:cNvPr>
          <p:cNvCxnSpPr>
            <a:cxnSpLocks/>
          </p:cNvCxnSpPr>
          <p:nvPr/>
        </p:nvCxnSpPr>
        <p:spPr>
          <a:xfrm>
            <a:off x="5135830" y="3896149"/>
            <a:ext cx="1480458" cy="411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745D2F-042F-F36B-C4A6-7C7351E60FD9}"/>
              </a:ext>
            </a:extLst>
          </p:cNvPr>
          <p:cNvCxnSpPr>
            <a:cxnSpLocks/>
          </p:cNvCxnSpPr>
          <p:nvPr/>
        </p:nvCxnSpPr>
        <p:spPr>
          <a:xfrm flipV="1">
            <a:off x="5135830" y="3287316"/>
            <a:ext cx="1480458" cy="608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9D56EE-CB10-8965-5498-7024735DF498}"/>
              </a:ext>
            </a:extLst>
          </p:cNvPr>
          <p:cNvCxnSpPr>
            <a:cxnSpLocks/>
          </p:cNvCxnSpPr>
          <p:nvPr/>
        </p:nvCxnSpPr>
        <p:spPr>
          <a:xfrm flipV="1">
            <a:off x="5135830" y="3805989"/>
            <a:ext cx="1525654" cy="9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7E4E7-7A68-BF78-A8C3-2ABEA050D686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327800" y="2596453"/>
            <a:ext cx="1288488" cy="504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D214D96-012F-9FAE-755C-2783A9BECC81}"/>
              </a:ext>
            </a:extLst>
          </p:cNvPr>
          <p:cNvSpPr txBox="1"/>
          <p:nvPr/>
        </p:nvSpPr>
        <p:spPr>
          <a:xfrm>
            <a:off x="4361383" y="3756402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BSN</a:t>
            </a:r>
            <a:endParaRPr lang="en-NL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087A21-FDE7-88BE-4CB5-FB0CAA652ADD}"/>
              </a:ext>
            </a:extLst>
          </p:cNvPr>
          <p:cNvSpPr txBox="1"/>
          <p:nvPr/>
        </p:nvSpPr>
        <p:spPr>
          <a:xfrm>
            <a:off x="3731850" y="2427176"/>
            <a:ext cx="1595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positive keyword</a:t>
            </a:r>
            <a:endParaRPr lang="en-NL" sz="16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498483B-5DAD-7655-3711-D618E47A15E6}"/>
              </a:ext>
            </a:extLst>
          </p:cNvPr>
          <p:cNvSpPr txBox="1"/>
          <p:nvPr/>
        </p:nvSpPr>
        <p:spPr>
          <a:xfrm>
            <a:off x="314535" y="200321"/>
            <a:ext cx="487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Example 2: BSN in benefit allowance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99983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CF6F6AA-6426-CEAD-5E41-0C402F378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49" y="892125"/>
            <a:ext cx="3980696" cy="5657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7194C-0072-4566-9208-9020C4AC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9D19E-3EA8-4413-85A8-5F22401A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15</a:t>
            </a:fld>
            <a:endParaRPr lang="nl-NL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214D96-012F-9FAE-755C-2783A9BECC81}"/>
              </a:ext>
            </a:extLst>
          </p:cNvPr>
          <p:cNvSpPr txBox="1"/>
          <p:nvPr/>
        </p:nvSpPr>
        <p:spPr>
          <a:xfrm>
            <a:off x="5274664" y="4466995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BSN</a:t>
            </a:r>
            <a:endParaRPr lang="en-NL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087A21-FDE7-88BE-4CB5-FB0CAA652ADD}"/>
              </a:ext>
            </a:extLst>
          </p:cNvPr>
          <p:cNvSpPr txBox="1"/>
          <p:nvPr/>
        </p:nvSpPr>
        <p:spPr>
          <a:xfrm>
            <a:off x="4280530" y="3665867"/>
            <a:ext cx="1595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positive keyword</a:t>
            </a:r>
            <a:endParaRPr lang="en-NL" sz="16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7E4E7-7A68-BF78-A8C3-2ABEA050D686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876480" y="3835144"/>
            <a:ext cx="1173479" cy="203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AFC80D-F993-57B9-507A-951E60AA6816}"/>
              </a:ext>
            </a:extLst>
          </p:cNvPr>
          <p:cNvCxnSpPr>
            <a:cxnSpLocks/>
          </p:cNvCxnSpPr>
          <p:nvPr/>
        </p:nvCxnSpPr>
        <p:spPr>
          <a:xfrm flipV="1">
            <a:off x="5876480" y="4128656"/>
            <a:ext cx="1616825" cy="50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B7BFF2D-8A59-FC9A-8DEA-58B71827312C}"/>
              </a:ext>
            </a:extLst>
          </p:cNvPr>
          <p:cNvSpPr txBox="1"/>
          <p:nvPr/>
        </p:nvSpPr>
        <p:spPr>
          <a:xfrm>
            <a:off x="314535" y="200321"/>
            <a:ext cx="341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Example 3: BSN in supplier-invoice</a:t>
            </a:r>
          </a:p>
        </p:txBody>
      </p:sp>
    </p:spTree>
    <p:extLst>
      <p:ext uri="{BB962C8B-B14F-4D97-AF65-F5344CB8AC3E}">
        <p14:creationId xmlns:p14="http://schemas.microsoft.com/office/powerpoint/2010/main" val="351807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47194C-0072-4566-9208-9020C4AC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9D19E-3EA8-4413-85A8-5F22401A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16</a:t>
            </a:fld>
            <a:endParaRPr lang="nl-NL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7BFF2D-8A59-FC9A-8DEA-58B71827312C}"/>
              </a:ext>
            </a:extLst>
          </p:cNvPr>
          <p:cNvSpPr txBox="1"/>
          <p:nvPr/>
        </p:nvSpPr>
        <p:spPr>
          <a:xfrm>
            <a:off x="314535" y="200321"/>
            <a:ext cx="530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Example 4: handwritten BSN in customer-request form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0C0979-DE45-79D2-9A0E-47AD146C7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278" y="569653"/>
            <a:ext cx="4123833" cy="60190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D214D96-012F-9FAE-755C-2783A9BECC81}"/>
              </a:ext>
            </a:extLst>
          </p:cNvPr>
          <p:cNvSpPr txBox="1"/>
          <p:nvPr/>
        </p:nvSpPr>
        <p:spPr>
          <a:xfrm>
            <a:off x="3951730" y="4653062"/>
            <a:ext cx="1859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Handwritten (!) BSN</a:t>
            </a:r>
            <a:endParaRPr lang="en-NL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087A21-FDE7-88BE-4CB5-FB0CAA652ADD}"/>
              </a:ext>
            </a:extLst>
          </p:cNvPr>
          <p:cNvSpPr txBox="1"/>
          <p:nvPr/>
        </p:nvSpPr>
        <p:spPr>
          <a:xfrm>
            <a:off x="3725533" y="3741077"/>
            <a:ext cx="1595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positive keyword</a:t>
            </a:r>
            <a:endParaRPr lang="en-NL" sz="16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C7E4E7-7A68-BF78-A8C3-2ABEA050D686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5321483" y="3910354"/>
            <a:ext cx="806185" cy="129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AFC80D-F993-57B9-507A-951E60AA6816}"/>
              </a:ext>
            </a:extLst>
          </p:cNvPr>
          <p:cNvCxnSpPr>
            <a:cxnSpLocks/>
          </p:cNvCxnSpPr>
          <p:nvPr/>
        </p:nvCxnSpPr>
        <p:spPr>
          <a:xfrm flipV="1">
            <a:off x="5321483" y="4203866"/>
            <a:ext cx="1616825" cy="50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9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67CA1-37AC-4965-82D0-9D6FDF24C395}"/>
              </a:ext>
            </a:extLst>
          </p:cNvPr>
          <p:cNvSpPr txBox="1"/>
          <p:nvPr/>
        </p:nvSpPr>
        <p:spPr>
          <a:xfrm>
            <a:off x="239350" y="174098"/>
            <a:ext cx="11407487" cy="516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Thuisvester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9744E-7A3B-4A59-8A56-2E57B77B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1"/>
            <a:ext cx="824535" cy="8220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105744D-3D55-1A19-46F9-B5CBF971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88" y="3225832"/>
            <a:ext cx="5866782" cy="12713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0081F8-B2BC-C665-136F-26748F908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86" y="278478"/>
            <a:ext cx="2247428" cy="4728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CD542D-003D-BD0C-C72C-8BD9AEB5A2FF}"/>
              </a:ext>
            </a:extLst>
          </p:cNvPr>
          <p:cNvSpPr txBox="1"/>
          <p:nvPr/>
        </p:nvSpPr>
        <p:spPr>
          <a:xfrm>
            <a:off x="441094" y="1440873"/>
            <a:ext cx="6167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Thuisvester:	2.1M documents</a:t>
            </a:r>
          </a:p>
          <a:p>
            <a:r>
              <a:rPr lang="en-GB" dirty="0"/>
              <a:t>		6.4M pages</a:t>
            </a:r>
          </a:p>
          <a:p>
            <a:r>
              <a:rPr lang="en-GB" dirty="0"/>
              <a:t>		Azure hosting platform</a:t>
            </a:r>
          </a:p>
          <a:p>
            <a:r>
              <a:rPr lang="en-GB" dirty="0"/>
              <a:t>		AIDA installed and runs on Thuisvester Azure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8520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67CA1-37AC-4965-82D0-9D6FDF24C395}"/>
              </a:ext>
            </a:extLst>
          </p:cNvPr>
          <p:cNvSpPr txBox="1"/>
          <p:nvPr/>
        </p:nvSpPr>
        <p:spPr>
          <a:xfrm>
            <a:off x="239350" y="174098"/>
            <a:ext cx="11407487" cy="516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Azami-AIDA stats and scope-groups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9744E-7A3B-4A59-8A56-2E57B77B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1"/>
            <a:ext cx="824535" cy="8220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FF8657-B707-F116-1A99-57B98702647F}"/>
              </a:ext>
            </a:extLst>
          </p:cNvPr>
          <p:cNvGrpSpPr/>
          <p:nvPr/>
        </p:nvGrpSpPr>
        <p:grpSpPr>
          <a:xfrm>
            <a:off x="248405" y="1065845"/>
            <a:ext cx="3373569" cy="2294871"/>
            <a:chOff x="239350" y="1699197"/>
            <a:chExt cx="2680273" cy="197819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56DAF2C-218C-7716-5224-E2E9FB5B7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350" y="1699197"/>
              <a:ext cx="2680273" cy="197819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A0C49D-4369-3063-302F-1ADA8CC39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8602" y="1699197"/>
              <a:ext cx="281021" cy="28079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96635-110E-D35A-2C6D-CCB7F54105CE}"/>
              </a:ext>
            </a:extLst>
          </p:cNvPr>
          <p:cNvGrpSpPr/>
          <p:nvPr/>
        </p:nvGrpSpPr>
        <p:grpSpPr>
          <a:xfrm>
            <a:off x="248405" y="3706128"/>
            <a:ext cx="3382624" cy="2294871"/>
            <a:chOff x="248405" y="3915884"/>
            <a:chExt cx="2671218" cy="19781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77B5A6E-F1D9-D412-9F84-A81826675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05" y="3915884"/>
              <a:ext cx="2671218" cy="197819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1EEAE5-5029-8BE8-B2C9-0D9F858F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8601" y="3915884"/>
              <a:ext cx="281021" cy="280793"/>
            </a:xfrm>
            <a:prstGeom prst="rect">
              <a:avLst/>
            </a:prstGeom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3E7AE1-0793-EDC2-D8C5-0A6A822CA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98410"/>
              </p:ext>
            </p:extLst>
          </p:nvPr>
        </p:nvGraphicFramePr>
        <p:xfrm>
          <a:off x="5058973" y="1979990"/>
          <a:ext cx="6238420" cy="3436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9126">
                  <a:extLst>
                    <a:ext uri="{9D8B030D-6E8A-4147-A177-3AD203B41FA5}">
                      <a16:colId xmlns:a16="http://schemas.microsoft.com/office/drawing/2014/main" val="2501566038"/>
                    </a:ext>
                  </a:extLst>
                </a:gridCol>
                <a:gridCol w="2448192">
                  <a:extLst>
                    <a:ext uri="{9D8B030D-6E8A-4147-A177-3AD203B41FA5}">
                      <a16:colId xmlns:a16="http://schemas.microsoft.com/office/drawing/2014/main" val="1977633462"/>
                    </a:ext>
                  </a:extLst>
                </a:gridCol>
                <a:gridCol w="2181102">
                  <a:extLst>
                    <a:ext uri="{9D8B030D-6E8A-4147-A177-3AD203B41FA5}">
                      <a16:colId xmlns:a16="http://schemas.microsoft.com/office/drawing/2014/main" val="3915373058"/>
                    </a:ext>
                  </a:extLst>
                </a:gridCol>
              </a:tblGrid>
              <a:tr h="22892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b="1" dirty="0">
                          <a:effectLst/>
                        </a:rPr>
                        <a:t>Scope-</a:t>
                      </a:r>
                      <a:r>
                        <a:rPr lang="nl-NL" sz="900" b="1" dirty="0" err="1">
                          <a:effectLst/>
                        </a:rPr>
                        <a:t>group</a:t>
                      </a:r>
                      <a:endParaRPr lang="en-GB" sz="9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b="1" dirty="0">
                          <a:effectLst/>
                        </a:rPr>
                        <a:t>GDPR content</a:t>
                      </a:r>
                      <a:endParaRPr lang="en-GB" sz="9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b="1" dirty="0" err="1">
                          <a:effectLst/>
                        </a:rPr>
                        <a:t>Medicine</a:t>
                      </a:r>
                      <a:r>
                        <a:rPr lang="nl-NL" sz="900" b="1" dirty="0">
                          <a:effectLst/>
                        </a:rPr>
                        <a:t> </a:t>
                      </a:r>
                      <a:endParaRPr lang="en-GB" sz="9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15942"/>
                  </a:ext>
                </a:extLst>
              </a:tr>
              <a:tr h="228922">
                <a:tc row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b="0" dirty="0">
                          <a:effectLst/>
                        </a:rPr>
                        <a:t>A – Personal data</a:t>
                      </a:r>
                      <a:endParaRPr lang="en-GB" sz="900" b="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 err="1">
                          <a:effectLst/>
                        </a:rPr>
                        <a:t>passports</a:t>
                      </a:r>
                      <a:r>
                        <a:rPr lang="nl-NL" sz="900" dirty="0">
                          <a:effectLst/>
                        </a:rPr>
                        <a:t>, </a:t>
                      </a:r>
                      <a:r>
                        <a:rPr lang="nl-NL" sz="900" dirty="0" err="1">
                          <a:effectLst/>
                        </a:rPr>
                        <a:t>driving</a:t>
                      </a:r>
                      <a:r>
                        <a:rPr lang="nl-NL" sz="900" dirty="0">
                          <a:effectLst/>
                        </a:rPr>
                        <a:t> </a:t>
                      </a:r>
                      <a:r>
                        <a:rPr lang="nl-NL" sz="900" dirty="0" err="1">
                          <a:effectLst/>
                        </a:rPr>
                        <a:t>licenses</a:t>
                      </a:r>
                      <a:r>
                        <a:rPr lang="nl-NL" sz="900" dirty="0">
                          <a:effectLst/>
                        </a:rPr>
                        <a:t>, </a:t>
                      </a:r>
                      <a:r>
                        <a:rPr lang="nl-NL" sz="900" dirty="0" err="1">
                          <a:effectLst/>
                        </a:rPr>
                        <a:t>IDs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 err="1">
                          <a:effectLst/>
                        </a:rPr>
                        <a:t>placeholder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58730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BSN / SOFI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blank-out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47788"/>
                  </a:ext>
                </a:extLst>
              </a:tr>
              <a:tr h="22892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– Income data</a:t>
                      </a:r>
                    </a:p>
                  </a:txBody>
                  <a:tcPr marL="72000" marR="144000" marT="36000" marB="36000">
                    <a:solidFill>
                      <a:srgbClr val="77B74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 statements, payslips, tax-declarations</a:t>
                      </a: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placeholder</a:t>
                      </a: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40803"/>
                  </a:ext>
                </a:extLst>
              </a:tr>
              <a:tr h="228922">
                <a:tc rowSpan="10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b="0" dirty="0">
                          <a:effectLst/>
                          <a:latin typeface="+mn-lt"/>
                        </a:rPr>
                        <a:t>C - Special personal data</a:t>
                      </a:r>
                      <a:endParaRPr lang="en-GB" sz="900" b="0" dirty="0">
                        <a:solidFill>
                          <a:srgbClr val="44546A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ethnic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background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840787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political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preference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192296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religion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31909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trade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63427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health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54224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orientation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1689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genetic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47125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biometrical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1285"/>
                  </a:ext>
                </a:extLst>
              </a:tr>
              <a:tr h="2289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GDPR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criminal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902964"/>
                  </a:ext>
                </a:extLst>
              </a:tr>
              <a:tr h="2315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Urgency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declarations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20035"/>
                  </a:ext>
                </a:extLst>
              </a:tr>
              <a:tr h="228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b="0" dirty="0">
                          <a:effectLst/>
                          <a:latin typeface="+mn-lt"/>
                        </a:rPr>
                        <a:t>D – </a:t>
                      </a:r>
                      <a:r>
                        <a:rPr lang="nl-NL" sz="900" b="0" dirty="0" err="1">
                          <a:effectLst/>
                          <a:latin typeface="+mn-lt"/>
                        </a:rPr>
                        <a:t>Custom</a:t>
                      </a:r>
                      <a:r>
                        <a:rPr lang="nl-NL" sz="900" b="0" dirty="0">
                          <a:effectLst/>
                          <a:latin typeface="+mn-lt"/>
                        </a:rPr>
                        <a:t>-made</a:t>
                      </a:r>
                      <a:endParaRPr lang="en-GB" sz="900" b="0" dirty="0">
                        <a:solidFill>
                          <a:srgbClr val="44546A"/>
                        </a:solidFill>
                        <a:effectLst/>
                        <a:latin typeface="+mn-lt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Customer-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nl-NL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900" dirty="0">
                          <a:effectLst/>
                        </a:rPr>
                        <a:t>multiple </a:t>
                      </a:r>
                      <a:r>
                        <a:rPr lang="nl-NL" sz="900" dirty="0" err="1">
                          <a:effectLst/>
                        </a:rPr>
                        <a:t>choices</a:t>
                      </a:r>
                      <a:endParaRPr lang="en-GB" sz="9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2000" marR="144000" marT="36000" marB="36000">
                    <a:solidFill>
                      <a:srgbClr val="77B74A"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4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0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7CBFF-7187-4A6D-A8EA-2902A41125A1}"/>
              </a:ext>
            </a:extLst>
          </p:cNvPr>
          <p:cNvSpPr txBox="1"/>
          <p:nvPr/>
        </p:nvSpPr>
        <p:spPr>
          <a:xfrm>
            <a:off x="3903588" y="2086441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 Jacobs | Azami B.V.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Roermond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Nederland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+31657748895 | </a:t>
            </a:r>
            <a:r>
              <a:rPr lang="en-US" sz="1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marc.jacobs@azamiconsulting.nl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Website:</a:t>
            </a:r>
            <a:r>
              <a:rPr lang="en-US" sz="1400" dirty="0"/>
              <a:t>	</a:t>
            </a:r>
            <a:r>
              <a:rPr lang="en-US" sz="1400" dirty="0">
                <a:hlinkClick r:id="rId3"/>
              </a:rPr>
              <a:t>www.azamiconsulting.nl</a:t>
            </a: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LinkedIn:	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www.linkedin.com/in/marc-jacobs-azami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/>
              <a:t>CorpoNet</a:t>
            </a:r>
            <a:r>
              <a:rPr lang="en-US" sz="1400" dirty="0"/>
              <a:t> </a:t>
            </a:r>
            <a:r>
              <a:rPr lang="en-US" sz="1400" dirty="0" err="1"/>
              <a:t>KennisBite</a:t>
            </a:r>
            <a:r>
              <a:rPr lang="en-US" sz="1400" dirty="0"/>
              <a:t> February 2021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it-IT" sz="1400" dirty="0">
                <a:hlinkClick r:id="rId5"/>
              </a:rPr>
              <a:t>Archief opschonen met AI(DA) - CorpoNet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F99D5-71F7-432A-9084-AFE44E81DE88}"/>
              </a:ext>
            </a:extLst>
          </p:cNvPr>
          <p:cNvSpPr txBox="1"/>
          <p:nvPr/>
        </p:nvSpPr>
        <p:spPr>
          <a:xfrm>
            <a:off x="640080" y="2227786"/>
            <a:ext cx="2013557" cy="193304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details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7654B-CBA6-4875-9D90-212E63632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2029A-5AFA-4404-9058-343470567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2482" y="1643926"/>
            <a:ext cx="1295546" cy="145818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721358-F0DA-4228-8CF2-614DB9B3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19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3612D-E9E5-AEA5-A3C7-422F3C3915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7630" y="1520083"/>
            <a:ext cx="2090766" cy="20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4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67CA1-37AC-4965-82D0-9D6FDF24C395}"/>
              </a:ext>
            </a:extLst>
          </p:cNvPr>
          <p:cNvSpPr txBox="1"/>
          <p:nvPr/>
        </p:nvSpPr>
        <p:spPr>
          <a:xfrm>
            <a:off x="838200" y="365126"/>
            <a:ext cx="10515600" cy="112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Intro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Azami BV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D3E47-44DB-4E2D-9584-44DF613A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764B5FBD-53FE-4E7D-B028-F14BF3998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852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71315-C877-4FA5-A16E-A98231E2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63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567CA1-37AC-4965-82D0-9D6FDF24C395}"/>
              </a:ext>
            </a:extLst>
          </p:cNvPr>
          <p:cNvSpPr txBox="1"/>
          <p:nvPr/>
        </p:nvSpPr>
        <p:spPr>
          <a:xfrm>
            <a:off x="877228" y="59374"/>
            <a:ext cx="10515600" cy="112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ea typeface="+mj-ea"/>
                <a:cs typeface="+mj-cs"/>
              </a:rPr>
              <a:t>Customers of AIDA GDPR-scanner </a:t>
            </a:r>
            <a:r>
              <a:rPr lang="en-US" sz="1400" dirty="0">
                <a:ea typeface="+mj-ea"/>
                <a:cs typeface="+mj-cs"/>
              </a:rPr>
              <a:t>(all Dutch housing associations)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D3E47-44DB-4E2D-9584-44DF613A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71534E6-C943-46B2-8838-96814877E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4668838"/>
            <a:ext cx="741696" cy="2172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F4D676-DE8B-4454-A692-35FD1631C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150" y="5914336"/>
            <a:ext cx="839559" cy="281710"/>
          </a:xfrm>
          <a:prstGeom prst="rect">
            <a:avLst/>
          </a:prstGeom>
        </p:spPr>
      </p:pic>
      <p:pic>
        <p:nvPicPr>
          <p:cNvPr id="1024" name="Graphic 1023">
            <a:extLst>
              <a:ext uri="{FF2B5EF4-FFF2-40B4-BE49-F238E27FC236}">
                <a16:creationId xmlns:a16="http://schemas.microsoft.com/office/drawing/2014/main" id="{29CE40B9-A3EC-4B37-A655-31A11C099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3033" y="6278778"/>
            <a:ext cx="741696" cy="378091"/>
          </a:xfrm>
          <a:prstGeom prst="rect">
            <a:avLst/>
          </a:prstGeom>
        </p:spPr>
      </p:pic>
      <p:pic>
        <p:nvPicPr>
          <p:cNvPr id="1029" name="Picture 10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8613D3-584E-44A1-B9C0-282208F40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53" y="5227907"/>
            <a:ext cx="749274" cy="435624"/>
          </a:xfrm>
          <a:prstGeom prst="rect">
            <a:avLst/>
          </a:prstGeom>
        </p:spPr>
      </p:pic>
      <p:pic>
        <p:nvPicPr>
          <p:cNvPr id="1031" name="Picture 10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07830A-AD69-4E69-B500-76075E2EE0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6" y="5328963"/>
            <a:ext cx="518970" cy="22241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053243-D101-447C-A45E-DBFA9E27A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61476" y="4668838"/>
            <a:ext cx="1540720" cy="291637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80D429-44FD-4E4A-8EAB-F5E2EDB537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34" y="4064568"/>
            <a:ext cx="683495" cy="199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238B5B-0ED8-4A4E-AF92-188FF3233A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9" y="4069549"/>
            <a:ext cx="897338" cy="133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238F69-F052-43FD-AAE2-1F55D8D297CC}"/>
              </a:ext>
            </a:extLst>
          </p:cNvPr>
          <p:cNvSpPr txBox="1"/>
          <p:nvPr/>
        </p:nvSpPr>
        <p:spPr>
          <a:xfrm>
            <a:off x="193845" y="1475235"/>
            <a:ext cx="70403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2023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2022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2021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2020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2019</a:t>
            </a:r>
            <a:endParaRPr lang="en-NL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2BA6C9-26AE-4572-A3E7-4401C64DEA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98" y="3631396"/>
            <a:ext cx="365830" cy="29377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2510858-16C9-9F3F-CB6F-704AEB62DE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25811" y="3197188"/>
            <a:ext cx="789795" cy="24455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C33A0A-7708-73DE-1E46-E4480DB8AD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95014" y="3489836"/>
            <a:ext cx="680193" cy="300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A007C5-27C3-75B6-3CF6-7271D01AAE1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96" y="2299388"/>
            <a:ext cx="817503" cy="243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5D04F0-44E1-2623-9527-C8B733D800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74" y="2928604"/>
            <a:ext cx="563455" cy="3295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BD5AD1-A2B2-EBD8-E164-E64AE3B638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4" y="2897361"/>
            <a:ext cx="453472" cy="28662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9A03C3C-B078-55C6-023B-C754516031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97456" y="2564227"/>
            <a:ext cx="1123096" cy="268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4D47B0-464D-2982-A698-A93B1AA2FA4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29" y="2489431"/>
            <a:ext cx="1084534" cy="228188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5F9A01-B8FA-0554-61D0-23773A8918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92" y="2126563"/>
            <a:ext cx="683495" cy="1990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295CD8-AD62-679C-4653-0B51DABD3369}"/>
              </a:ext>
            </a:extLst>
          </p:cNvPr>
          <p:cNvSpPr txBox="1"/>
          <p:nvPr/>
        </p:nvSpPr>
        <p:spPr>
          <a:xfrm>
            <a:off x="6064884" y="4191338"/>
            <a:ext cx="577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(DMS)</a:t>
            </a:r>
            <a:endParaRPr lang="en-NL" sz="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19C41-8957-C3CF-5A83-7FBAF5D2D61F}"/>
              </a:ext>
            </a:extLst>
          </p:cNvPr>
          <p:cNvSpPr txBox="1"/>
          <p:nvPr/>
        </p:nvSpPr>
        <p:spPr>
          <a:xfrm>
            <a:off x="7333806" y="2277828"/>
            <a:ext cx="1084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(Shared directory)</a:t>
            </a:r>
            <a:endParaRPr lang="en-NL" sz="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032D7A-4E65-2D87-A3D3-263D3DEB9987}"/>
              </a:ext>
            </a:extLst>
          </p:cNvPr>
          <p:cNvSpPr txBox="1"/>
          <p:nvPr/>
        </p:nvSpPr>
        <p:spPr>
          <a:xfrm>
            <a:off x="6235006" y="5625670"/>
            <a:ext cx="577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(full)</a:t>
            </a:r>
            <a:endParaRPr lang="en-NL" sz="800" b="1" dirty="0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CA26C6-E6DE-1DC6-AF8D-4E1D86E1D0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01" y="3267076"/>
            <a:ext cx="749274" cy="435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C926EB-D8BA-6D0D-85C2-382966C7824B}"/>
              </a:ext>
            </a:extLst>
          </p:cNvPr>
          <p:cNvSpPr txBox="1"/>
          <p:nvPr/>
        </p:nvSpPr>
        <p:spPr>
          <a:xfrm>
            <a:off x="7618994" y="3562838"/>
            <a:ext cx="577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(delta)</a:t>
            </a:r>
            <a:endParaRPr lang="en-NL" sz="8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22074AF-B391-DB20-0D02-FAAAD4E1994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71" y="1757539"/>
            <a:ext cx="690533" cy="2443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1FF53AF-390E-2B29-1EEB-C3993D3D1F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3" y="1450372"/>
            <a:ext cx="1198579" cy="2864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9DDA44-349D-D97E-F6CE-3CE59419687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4" y="1427216"/>
            <a:ext cx="834848" cy="1992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813AEF1-7576-75A2-45AB-39AB1E26D1F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373621" y="1279080"/>
            <a:ext cx="315895" cy="7961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2C77A47-BABF-CE22-C719-E65D26A270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35359" y="1482898"/>
            <a:ext cx="459683" cy="49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5C3AAA-7496-48C9-AE85-9EDEF19788B3}"/>
              </a:ext>
            </a:extLst>
          </p:cNvPr>
          <p:cNvSpPr txBox="1"/>
          <p:nvPr/>
        </p:nvSpPr>
        <p:spPr>
          <a:xfrm>
            <a:off x="293736" y="445472"/>
            <a:ext cx="572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Customer data and personal data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16700F77-FE8D-40DD-8497-EAD9AFE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4</a:t>
            </a:fld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52874-3A12-44EB-B2AC-B1BF9B8E70C9}"/>
              </a:ext>
            </a:extLst>
          </p:cNvPr>
          <p:cNvSpPr txBox="1"/>
          <p:nvPr/>
        </p:nvSpPr>
        <p:spPr>
          <a:xfrm>
            <a:off x="303797" y="1197088"/>
            <a:ext cx="6698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Customer data</a:t>
            </a:r>
          </a:p>
          <a:p>
            <a:r>
              <a:rPr lang="en-GB" sz="1200" dirty="0"/>
              <a:t>Organisations work with large amounts of customer data in systems and digital archives</a:t>
            </a:r>
          </a:p>
          <a:p>
            <a:endParaRPr lang="en-GB" sz="1200" dirty="0"/>
          </a:p>
          <a:p>
            <a:r>
              <a:rPr lang="en-GB" sz="1200" dirty="0"/>
              <a:t>Customer data:	request forms, changes, income statement, passports and IDs</a:t>
            </a:r>
          </a:p>
          <a:p>
            <a:r>
              <a:rPr lang="en-GB" sz="1200" dirty="0"/>
              <a:t>Doc-types: 		PDFs, Word, JPEG, Emails with attachments</a:t>
            </a:r>
          </a:p>
          <a:p>
            <a:endParaRPr lang="en-GB" sz="1200" dirty="0"/>
          </a:p>
          <a:p>
            <a:r>
              <a:rPr lang="en-GB" sz="1200" dirty="0"/>
              <a:t>A Dutch midsize housing association (15.000 houses) has approx. 500,000 customer documents: all communications with the customers of the last 10-15 years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Personal data</a:t>
            </a:r>
          </a:p>
          <a:p>
            <a:r>
              <a:rPr lang="en-GB" sz="1200" dirty="0"/>
              <a:t>Any data that can be related back to a person</a:t>
            </a:r>
          </a:p>
          <a:p>
            <a:endParaRPr lang="en-GB" sz="1200" dirty="0"/>
          </a:p>
          <a:p>
            <a:r>
              <a:rPr lang="en-GB" sz="1200" b="1" dirty="0"/>
              <a:t>	</a:t>
            </a:r>
            <a:r>
              <a:rPr lang="en-GB" sz="1200" dirty="0"/>
              <a:t>	- copy passport or other ID</a:t>
            </a:r>
          </a:p>
          <a:p>
            <a:r>
              <a:rPr lang="en-GB" sz="1200" dirty="0"/>
              <a:t>		- social citizen number references in tax declaration form</a:t>
            </a:r>
          </a:p>
          <a:p>
            <a:r>
              <a:rPr lang="en-GB" sz="1200" dirty="0"/>
              <a:t>		- mentioning of nationality of customer</a:t>
            </a:r>
          </a:p>
          <a:p>
            <a:r>
              <a:rPr lang="en-GB" sz="1200" dirty="0"/>
              <a:t>		- income statement from tax authority</a:t>
            </a:r>
          </a:p>
          <a:p>
            <a:r>
              <a:rPr lang="en-GB" sz="1200" dirty="0"/>
              <a:t>		- reference to religion</a:t>
            </a:r>
          </a:p>
          <a:p>
            <a:r>
              <a:rPr lang="en-GB" sz="1200" dirty="0"/>
              <a:t>		- reference to health / medical situation</a:t>
            </a:r>
          </a:p>
          <a:p>
            <a:r>
              <a:rPr lang="en-GB" sz="1200" dirty="0"/>
              <a:t>		- letter from social support about problem situation in family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AA303-5421-DEDC-A59E-993B74F5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294" y="2220685"/>
            <a:ext cx="3849415" cy="2549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6F5720-BC28-1F18-6AED-1F6F5F5E82F7}"/>
              </a:ext>
            </a:extLst>
          </p:cNvPr>
          <p:cNvSpPr txBox="1"/>
          <p:nvPr/>
        </p:nvSpPr>
        <p:spPr>
          <a:xfrm>
            <a:off x="8911840" y="4909772"/>
            <a:ext cx="2680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</a:rPr>
              <a:t>https://commission.europa.eu/law/law-topic/data-protection/reform/what-personal-data_en</a:t>
            </a:r>
            <a:endParaRPr lang="en-NL" sz="8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E0B7D2-1B91-AE9D-97D1-58C0D3B84EE8}"/>
              </a:ext>
            </a:extLst>
          </p:cNvPr>
          <p:cNvSpPr/>
          <p:nvPr/>
        </p:nvSpPr>
        <p:spPr>
          <a:xfrm>
            <a:off x="9128166" y="3740727"/>
            <a:ext cx="2464321" cy="1068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294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5C3AAA-7496-48C9-AE85-9EDEF19788B3}"/>
              </a:ext>
            </a:extLst>
          </p:cNvPr>
          <p:cNvSpPr txBox="1"/>
          <p:nvPr/>
        </p:nvSpPr>
        <p:spPr>
          <a:xfrm>
            <a:off x="255076" y="526214"/>
            <a:ext cx="655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GDPR and non-essential personal data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16700F77-FE8D-40DD-8497-EAD9AFE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5</a:t>
            </a:fld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52874-3A12-44EB-B2AC-B1BF9B8E70C9}"/>
              </a:ext>
            </a:extLst>
          </p:cNvPr>
          <p:cNvSpPr txBox="1"/>
          <p:nvPr/>
        </p:nvSpPr>
        <p:spPr>
          <a:xfrm>
            <a:off x="306536" y="1581330"/>
            <a:ext cx="595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European GDPR Legislation</a:t>
            </a:r>
          </a:p>
          <a:p>
            <a:endParaRPr lang="en-GB" sz="1200" dirty="0"/>
          </a:p>
          <a:p>
            <a:r>
              <a:rPr lang="en-GB" sz="1200" dirty="0"/>
              <a:t>Requires organisations to be careful with personal data. </a:t>
            </a:r>
          </a:p>
          <a:p>
            <a:endParaRPr lang="en-GB" sz="1200" dirty="0"/>
          </a:p>
          <a:p>
            <a:r>
              <a:rPr lang="en-GB" sz="1200" dirty="0"/>
              <a:t>Personal data that is </a:t>
            </a:r>
            <a:r>
              <a:rPr lang="en-GB" sz="1200" u="sng" dirty="0"/>
              <a:t>non-essential </a:t>
            </a:r>
            <a:r>
              <a:rPr lang="en-GB" sz="1200" dirty="0"/>
              <a:t>for your business </a:t>
            </a:r>
            <a:r>
              <a:rPr lang="en-GB" sz="1200" dirty="0">
                <a:sym typeface="Wingdings" panose="05000000000000000000" pitchFamily="2" charset="2"/>
              </a:rPr>
              <a:t> remove, </a:t>
            </a:r>
            <a:r>
              <a:rPr lang="en-GB" sz="1200" dirty="0"/>
              <a:t>delete, make anonymous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1E55F77-681E-4610-813C-1A517F2A3765}"/>
              </a:ext>
            </a:extLst>
          </p:cNvPr>
          <p:cNvSpPr/>
          <p:nvPr/>
        </p:nvSpPr>
        <p:spPr>
          <a:xfrm rot="2828546" flipV="1">
            <a:off x="4391803" y="3014038"/>
            <a:ext cx="848626" cy="123701"/>
          </a:xfrm>
          <a:prstGeom prst="rightArrow">
            <a:avLst/>
          </a:prstGeom>
          <a:solidFill>
            <a:srgbClr val="00A7E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0058A-0D6C-1957-0EEA-9CA50B1D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35" y="1022350"/>
            <a:ext cx="4339873" cy="2874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8F6AC-3FEC-60C7-063F-01CC97D00392}"/>
              </a:ext>
            </a:extLst>
          </p:cNvPr>
          <p:cNvSpPr txBox="1"/>
          <p:nvPr/>
        </p:nvSpPr>
        <p:spPr>
          <a:xfrm>
            <a:off x="8389326" y="772435"/>
            <a:ext cx="2680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70C0"/>
                </a:solidFill>
              </a:rPr>
              <a:t>https://commission.europa.eu/law/law-topic/data-protection/reform/what-personal-data_en</a:t>
            </a:r>
            <a:endParaRPr lang="en-NL" sz="800" dirty="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8997BF-34D4-4A59-8753-065F67161CCF}"/>
              </a:ext>
            </a:extLst>
          </p:cNvPr>
          <p:cNvSpPr/>
          <p:nvPr/>
        </p:nvSpPr>
        <p:spPr>
          <a:xfrm>
            <a:off x="8250782" y="2849837"/>
            <a:ext cx="2851610" cy="496920"/>
          </a:xfrm>
          <a:prstGeom prst="ellipse">
            <a:avLst/>
          </a:prstGeom>
          <a:noFill/>
          <a:ln>
            <a:solidFill>
              <a:srgbClr val="00A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BBCC7A-4599-E7A6-DE4B-F22E3F4DE932}"/>
              </a:ext>
            </a:extLst>
          </p:cNvPr>
          <p:cNvSpPr/>
          <p:nvPr/>
        </p:nvSpPr>
        <p:spPr>
          <a:xfrm>
            <a:off x="3394046" y="3560392"/>
            <a:ext cx="4641589" cy="842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sym typeface="Wingdings" panose="05000000000000000000" pitchFamily="2" charset="2"/>
              </a:rPr>
              <a:t>Purpose of AIDA GDPR-scanner: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sym typeface="Wingdings" panose="05000000000000000000" pitchFamily="2" charset="2"/>
              </a:rPr>
              <a:t>‘Identify and remove non-essential personal data’</a:t>
            </a:r>
            <a:endParaRPr lang="en-NL" sz="1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9EBFE-1B9A-30AF-052F-E4AB4339C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063" y="4979714"/>
            <a:ext cx="1413634" cy="171779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998BD15-266C-9FC7-1AB9-864C52A71048}"/>
              </a:ext>
            </a:extLst>
          </p:cNvPr>
          <p:cNvSpPr/>
          <p:nvPr/>
        </p:nvSpPr>
        <p:spPr>
          <a:xfrm rot="7664788" flipV="1">
            <a:off x="6334873" y="2980600"/>
            <a:ext cx="848626" cy="123701"/>
          </a:xfrm>
          <a:prstGeom prst="rightArrow">
            <a:avLst/>
          </a:prstGeom>
          <a:solidFill>
            <a:srgbClr val="00A7E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48ECE5-AFA5-8C72-47F2-F4F1D25A091C}"/>
              </a:ext>
            </a:extLst>
          </p:cNvPr>
          <p:cNvSpPr/>
          <p:nvPr/>
        </p:nvSpPr>
        <p:spPr>
          <a:xfrm rot="5400000" flipV="1">
            <a:off x="5676198" y="4604789"/>
            <a:ext cx="361364" cy="113166"/>
          </a:xfrm>
          <a:prstGeom prst="rightArrow">
            <a:avLst/>
          </a:prstGeom>
          <a:solidFill>
            <a:srgbClr val="00A7E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8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5C3AAA-7496-48C9-AE85-9EDEF19788B3}"/>
              </a:ext>
            </a:extLst>
          </p:cNvPr>
          <p:cNvSpPr txBox="1"/>
          <p:nvPr/>
        </p:nvSpPr>
        <p:spPr>
          <a:xfrm>
            <a:off x="260393" y="483683"/>
            <a:ext cx="506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How to protect personal data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16700F77-FE8D-40DD-8497-EAD9AFE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7242" y="6292555"/>
            <a:ext cx="2743200" cy="365125"/>
          </a:xfrm>
        </p:spPr>
        <p:txBody>
          <a:bodyPr/>
          <a:lstStyle/>
          <a:p>
            <a:fld id="{110C90B4-74E0-4428-A77D-B61E7DCB0457}" type="slidenum">
              <a:rPr lang="nl-NL" smtClean="0"/>
              <a:t>6</a:t>
            </a:fld>
            <a:endParaRPr lang="nl-N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52874-3A12-44EB-B2AC-B1BF9B8E70C9}"/>
              </a:ext>
            </a:extLst>
          </p:cNvPr>
          <p:cNvSpPr txBox="1"/>
          <p:nvPr/>
        </p:nvSpPr>
        <p:spPr>
          <a:xfrm>
            <a:off x="260392" y="1552243"/>
            <a:ext cx="10977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Organisational measures</a:t>
            </a:r>
          </a:p>
          <a:p>
            <a:r>
              <a:rPr lang="en-GB" sz="1600" dirty="0"/>
              <a:t>Internal processes, procedures: 		‘In our house we shall never do the following …’</a:t>
            </a:r>
          </a:p>
          <a:p>
            <a:r>
              <a:rPr lang="en-GB" sz="1600" dirty="0"/>
              <a:t>Trainings, audits, contracts: 		‘In our house we follow the next rules …’</a:t>
            </a:r>
          </a:p>
          <a:p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Technical measures</a:t>
            </a:r>
          </a:p>
          <a:p>
            <a:r>
              <a:rPr lang="en-GB" sz="1600" dirty="0"/>
              <a:t>Firewalls, virus-scanner, encryption: 	‘We keep the bad guys out of our house’</a:t>
            </a:r>
          </a:p>
          <a:p>
            <a:r>
              <a:rPr lang="en-GB" sz="1600" dirty="0"/>
              <a:t>Removal of non-essential personal data: 	‘We removed it ourselves, the bad guys cannot find this in our house’ 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3672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5C3AAA-7496-48C9-AE85-9EDEF19788B3}"/>
              </a:ext>
            </a:extLst>
          </p:cNvPr>
          <p:cNvSpPr txBox="1"/>
          <p:nvPr/>
        </p:nvSpPr>
        <p:spPr>
          <a:xfrm>
            <a:off x="451614" y="377358"/>
            <a:ext cx="7689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AIDA approach: a GDPR data cleaning service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16700F77-FE8D-40DD-8497-EAD9AFE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7</a:t>
            </a:fld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752874-3A12-44EB-B2AC-B1BF9B8E70C9}"/>
              </a:ext>
            </a:extLst>
          </p:cNvPr>
          <p:cNvSpPr txBox="1"/>
          <p:nvPr/>
        </p:nvSpPr>
        <p:spPr>
          <a:xfrm>
            <a:off x="2439602" y="6079351"/>
            <a:ext cx="685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For continuous cleaning we can repeat each quarter or year (‘delta-load’)</a:t>
            </a:r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E9803-AA17-4797-A03A-660535B2D24A}"/>
              </a:ext>
            </a:extLst>
          </p:cNvPr>
          <p:cNvSpPr txBox="1"/>
          <p:nvPr/>
        </p:nvSpPr>
        <p:spPr>
          <a:xfrm>
            <a:off x="6901337" y="1874460"/>
            <a:ext cx="3989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Intake</a:t>
            </a:r>
            <a:r>
              <a:rPr lang="en-GB" sz="1800" dirty="0"/>
              <a:t> </a:t>
            </a:r>
          </a:p>
          <a:p>
            <a:r>
              <a:rPr lang="en-GB" sz="1600" dirty="0"/>
              <a:t>we agree which data-set to clean,</a:t>
            </a:r>
          </a:p>
          <a:p>
            <a:r>
              <a:rPr lang="en-GB" sz="1600" dirty="0"/>
              <a:t>and which GDPR categories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07159-8F55-4C1C-B685-72D48E28F8CD}"/>
              </a:ext>
            </a:extLst>
          </p:cNvPr>
          <p:cNvSpPr txBox="1"/>
          <p:nvPr/>
        </p:nvSpPr>
        <p:spPr>
          <a:xfrm>
            <a:off x="6827665" y="3996554"/>
            <a:ext cx="386778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Identification</a:t>
            </a:r>
          </a:p>
          <a:p>
            <a:r>
              <a:rPr lang="en-GB" sz="1600" dirty="0"/>
              <a:t>we identify and report to you the GDPR sensitive content in the data-set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6FDCE-E900-49E4-80A0-A98CC24779AA}"/>
              </a:ext>
            </a:extLst>
          </p:cNvPr>
          <p:cNvSpPr txBox="1"/>
          <p:nvPr/>
        </p:nvSpPr>
        <p:spPr>
          <a:xfrm>
            <a:off x="1757547" y="3890826"/>
            <a:ext cx="23572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Cleaning</a:t>
            </a:r>
          </a:p>
          <a:p>
            <a:pPr algn="r"/>
            <a:r>
              <a:rPr lang="en-GB" sz="1600" dirty="0"/>
              <a:t>we replace &amp; blank-out the GDPR content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C2843-0300-433D-978C-36F81AA9E221}"/>
              </a:ext>
            </a:extLst>
          </p:cNvPr>
          <p:cNvSpPr txBox="1"/>
          <p:nvPr/>
        </p:nvSpPr>
        <p:spPr>
          <a:xfrm>
            <a:off x="745388" y="1790529"/>
            <a:ext cx="35863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Completion</a:t>
            </a:r>
          </a:p>
          <a:p>
            <a:pPr algn="r"/>
            <a:r>
              <a:rPr lang="en-GB" sz="1600" dirty="0"/>
              <a:t>we hand-back the cleaned data-set and our end-report with actions done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82CC6-E90D-B004-57DA-BE0F03582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880" y="2032514"/>
            <a:ext cx="2898725" cy="28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05F88B0A-7CE9-43AF-92FC-10CE7DC7D1F4}"/>
              </a:ext>
            </a:extLst>
          </p:cNvPr>
          <p:cNvGrpSpPr/>
          <p:nvPr/>
        </p:nvGrpSpPr>
        <p:grpSpPr>
          <a:xfrm>
            <a:off x="11339836" y="3091754"/>
            <a:ext cx="406929" cy="472672"/>
            <a:chOff x="7233932" y="2365312"/>
            <a:chExt cx="578892" cy="63279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8B47868-D835-4DAC-B0CF-C7CC9E2C08C0}"/>
                </a:ext>
              </a:extLst>
            </p:cNvPr>
            <p:cNvSpPr/>
            <p:nvPr/>
          </p:nvSpPr>
          <p:spPr>
            <a:xfrm>
              <a:off x="7233932" y="2365312"/>
              <a:ext cx="578892" cy="632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500" dirty="0"/>
                <a:t>ddd</a:t>
              </a:r>
            </a:p>
            <a:p>
              <a:pPr algn="ctr"/>
              <a:r>
                <a:rPr lang="nl-NL" sz="500" dirty="0"/>
                <a:t>katholiek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0CD75A20-EE2B-4E11-A860-19DDC305706E}"/>
                </a:ext>
              </a:extLst>
            </p:cNvPr>
            <p:cNvSpPr/>
            <p:nvPr/>
          </p:nvSpPr>
          <p:spPr>
            <a:xfrm>
              <a:off x="7278146" y="2724588"/>
              <a:ext cx="471966" cy="12134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3E86BDF-CAAE-4691-9AB2-B4DEE63631E1}"/>
              </a:ext>
            </a:extLst>
          </p:cNvPr>
          <p:cNvSpPr/>
          <p:nvPr/>
        </p:nvSpPr>
        <p:spPr>
          <a:xfrm>
            <a:off x="602412" y="3086875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FDC5F-0C3B-4C20-A878-7707EBD3FF8B}"/>
              </a:ext>
            </a:extLst>
          </p:cNvPr>
          <p:cNvSpPr/>
          <p:nvPr/>
        </p:nvSpPr>
        <p:spPr>
          <a:xfrm>
            <a:off x="469889" y="3192892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83080-734A-46BC-90ED-6F5B851C3159}"/>
              </a:ext>
            </a:extLst>
          </p:cNvPr>
          <p:cNvSpPr/>
          <p:nvPr/>
        </p:nvSpPr>
        <p:spPr>
          <a:xfrm>
            <a:off x="383751" y="3312162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1724DD-BDCA-4B34-ADD2-B6600D936C4D}"/>
              </a:ext>
            </a:extLst>
          </p:cNvPr>
          <p:cNvSpPr/>
          <p:nvPr/>
        </p:nvSpPr>
        <p:spPr>
          <a:xfrm>
            <a:off x="3275745" y="3215567"/>
            <a:ext cx="406930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ddd</a:t>
            </a:r>
          </a:p>
          <a:p>
            <a:pPr algn="ctr"/>
            <a:r>
              <a:rPr lang="nl-NL" sz="500" dirty="0"/>
              <a:t>BSN</a:t>
            </a:r>
          </a:p>
          <a:p>
            <a:pPr algn="ctr"/>
            <a:r>
              <a:rPr lang="nl-NL" sz="500" dirty="0"/>
              <a:t>0456497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90AC38-6814-4CA3-AA2B-AE02F7B31637}"/>
              </a:ext>
            </a:extLst>
          </p:cNvPr>
          <p:cNvSpPr/>
          <p:nvPr/>
        </p:nvSpPr>
        <p:spPr>
          <a:xfrm>
            <a:off x="2721645" y="3211233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ccc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C40D45-9078-4301-8C0A-43CE9F4262BF}"/>
              </a:ext>
            </a:extLst>
          </p:cNvPr>
          <p:cNvSpPr/>
          <p:nvPr/>
        </p:nvSpPr>
        <p:spPr>
          <a:xfrm>
            <a:off x="1616199" y="3211234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aaa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CCC50F-6602-4616-A696-8686E2862498}"/>
              </a:ext>
            </a:extLst>
          </p:cNvPr>
          <p:cNvCxnSpPr>
            <a:cxnSpLocks/>
          </p:cNvCxnSpPr>
          <p:nvPr/>
        </p:nvCxnSpPr>
        <p:spPr>
          <a:xfrm>
            <a:off x="1170868" y="3461191"/>
            <a:ext cx="277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81C416-88DE-44C2-8BB2-E005067AE0DB}"/>
              </a:ext>
            </a:extLst>
          </p:cNvPr>
          <p:cNvCxnSpPr>
            <a:cxnSpLocks/>
          </p:cNvCxnSpPr>
          <p:nvPr/>
        </p:nvCxnSpPr>
        <p:spPr>
          <a:xfrm>
            <a:off x="3783275" y="3443152"/>
            <a:ext cx="550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C1DF948-99E6-42C3-9329-39A4B3223295}"/>
              </a:ext>
            </a:extLst>
          </p:cNvPr>
          <p:cNvCxnSpPr>
            <a:cxnSpLocks/>
          </p:cNvCxnSpPr>
          <p:nvPr/>
        </p:nvCxnSpPr>
        <p:spPr>
          <a:xfrm flipV="1">
            <a:off x="5451368" y="2215441"/>
            <a:ext cx="1070755" cy="826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EA1739B-B721-4E13-9656-C22BEBBA143F}"/>
              </a:ext>
            </a:extLst>
          </p:cNvPr>
          <p:cNvSpPr/>
          <p:nvPr/>
        </p:nvSpPr>
        <p:spPr>
          <a:xfrm>
            <a:off x="7250145" y="4269689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ccc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2C3B12-B13F-4838-9A62-B3E951AD15D4}"/>
              </a:ext>
            </a:extLst>
          </p:cNvPr>
          <p:cNvSpPr/>
          <p:nvPr/>
        </p:nvSpPr>
        <p:spPr>
          <a:xfrm>
            <a:off x="6692518" y="4273894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aaa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360B13B-674F-4F49-BC0F-13B751F0E4A7}"/>
              </a:ext>
            </a:extLst>
          </p:cNvPr>
          <p:cNvCxnSpPr>
            <a:cxnSpLocks/>
          </p:cNvCxnSpPr>
          <p:nvPr/>
        </p:nvCxnSpPr>
        <p:spPr>
          <a:xfrm>
            <a:off x="5451368" y="3855308"/>
            <a:ext cx="1105442" cy="60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EB4E6B7-E1A2-46F6-B61C-91F72E1350ED}"/>
              </a:ext>
            </a:extLst>
          </p:cNvPr>
          <p:cNvSpPr/>
          <p:nvPr/>
        </p:nvSpPr>
        <p:spPr>
          <a:xfrm>
            <a:off x="11277028" y="3192892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29B4C5-3E86-4B28-8294-EABB94D1500F}"/>
              </a:ext>
            </a:extLst>
          </p:cNvPr>
          <p:cNvSpPr/>
          <p:nvPr/>
        </p:nvSpPr>
        <p:spPr>
          <a:xfrm>
            <a:off x="11190890" y="3312162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aaa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E3E6B5A-F05E-4A53-8F35-0CD9CC955D69}"/>
              </a:ext>
            </a:extLst>
          </p:cNvPr>
          <p:cNvCxnSpPr>
            <a:cxnSpLocks/>
          </p:cNvCxnSpPr>
          <p:nvPr/>
        </p:nvCxnSpPr>
        <p:spPr>
          <a:xfrm flipV="1">
            <a:off x="9223070" y="2080152"/>
            <a:ext cx="296184" cy="13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28EE29F-D0F3-436F-AF3F-D8BEEE169D62}"/>
              </a:ext>
            </a:extLst>
          </p:cNvPr>
          <p:cNvSpPr/>
          <p:nvPr/>
        </p:nvSpPr>
        <p:spPr>
          <a:xfrm>
            <a:off x="258419" y="3401152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aaa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C3AAA-7496-48C9-AE85-9EDEF19788B3}"/>
              </a:ext>
            </a:extLst>
          </p:cNvPr>
          <p:cNvSpPr txBox="1"/>
          <p:nvPr/>
        </p:nvSpPr>
        <p:spPr>
          <a:xfrm>
            <a:off x="314535" y="200320"/>
            <a:ext cx="5647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Flowchart of operational process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0"/>
            <a:ext cx="824534" cy="82203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005D0E-F9A3-443C-9E1A-55249BE29155}"/>
              </a:ext>
            </a:extLst>
          </p:cNvPr>
          <p:cNvSpPr/>
          <p:nvPr/>
        </p:nvSpPr>
        <p:spPr>
          <a:xfrm>
            <a:off x="4450835" y="3107367"/>
            <a:ext cx="1005068" cy="70764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GDPR sensitivity algorithms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65A751-4BC6-44FE-A18E-ADF984EC6F5A}"/>
              </a:ext>
            </a:extLst>
          </p:cNvPr>
          <p:cNvGrpSpPr/>
          <p:nvPr/>
        </p:nvGrpSpPr>
        <p:grpSpPr>
          <a:xfrm>
            <a:off x="9754226" y="3042203"/>
            <a:ext cx="451931" cy="474743"/>
            <a:chOff x="10902910" y="2699372"/>
            <a:chExt cx="642911" cy="6355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3A00E3-A87A-41CA-BDCD-CDB1DA348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2910" y="2839230"/>
              <a:ext cx="464132" cy="495705"/>
            </a:xfrm>
            <a:prstGeom prst="rect">
              <a:avLst/>
            </a:prstGeom>
          </p:spPr>
        </p:pic>
        <p:pic>
          <p:nvPicPr>
            <p:cNvPr id="22" name="Graphic 21" descr="Badge Follow">
              <a:extLst>
                <a:ext uri="{FF2B5EF4-FFF2-40B4-BE49-F238E27FC236}">
                  <a16:creationId xmlns:a16="http://schemas.microsoft.com/office/drawing/2014/main" id="{37A81F3D-1F97-4451-B691-6ACD514C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52702" y="2699372"/>
              <a:ext cx="293119" cy="293119"/>
            </a:xfrm>
            <a:prstGeom prst="rect">
              <a:avLst/>
            </a:prstGeom>
            <a:effectLst>
              <a:glow rad="25400">
                <a:srgbClr val="92D050">
                  <a:alpha val="40000"/>
                </a:srgbClr>
              </a:glow>
              <a:reflection endPos="0" dist="50800" dir="5400000" sy="-100000" algn="bl" rotWithShape="0"/>
            </a:effectLst>
          </p:spPr>
        </p:pic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7F15254-DB13-4BD1-8142-13F5FF15141C}"/>
              </a:ext>
            </a:extLst>
          </p:cNvPr>
          <p:cNvCxnSpPr>
            <a:cxnSpLocks/>
          </p:cNvCxnSpPr>
          <p:nvPr/>
        </p:nvCxnSpPr>
        <p:spPr>
          <a:xfrm>
            <a:off x="9209904" y="2933125"/>
            <a:ext cx="294208" cy="7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16700F77-FE8D-40DD-8497-EAD9AFE5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C90B4-74E0-4428-A77D-B61E7DCB0457}" type="slidenum">
              <a:rPr lang="nl-NL" smtClean="0"/>
              <a:t>8</a:t>
            </a:fld>
            <a:endParaRPr lang="nl-NL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488B0F5-F878-4E42-AD1F-4AB664359AD6}"/>
              </a:ext>
            </a:extLst>
          </p:cNvPr>
          <p:cNvSpPr/>
          <p:nvPr/>
        </p:nvSpPr>
        <p:spPr>
          <a:xfrm>
            <a:off x="7827752" y="1984163"/>
            <a:ext cx="1111977" cy="35382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Apply medicine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051AA-9DD5-40D2-BEC4-7DB8A527E9C8}"/>
              </a:ext>
            </a:extLst>
          </p:cNvPr>
          <p:cNvSpPr txBox="1"/>
          <p:nvPr/>
        </p:nvSpPr>
        <p:spPr>
          <a:xfrm rot="2299379">
            <a:off x="6142137" y="3995496"/>
            <a:ext cx="5109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negatives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60422A5-D550-4990-AC33-A92428EE5CDD}"/>
              </a:ext>
            </a:extLst>
          </p:cNvPr>
          <p:cNvCxnSpPr>
            <a:cxnSpLocks/>
          </p:cNvCxnSpPr>
          <p:nvPr/>
        </p:nvCxnSpPr>
        <p:spPr>
          <a:xfrm>
            <a:off x="7189783" y="2161075"/>
            <a:ext cx="535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A1AB576-68CE-46F0-A09F-68BCC2DE3A64}"/>
              </a:ext>
            </a:extLst>
          </p:cNvPr>
          <p:cNvCxnSpPr>
            <a:cxnSpLocks/>
          </p:cNvCxnSpPr>
          <p:nvPr/>
        </p:nvCxnSpPr>
        <p:spPr>
          <a:xfrm flipV="1">
            <a:off x="8005050" y="4018634"/>
            <a:ext cx="2506739" cy="49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1093944-4BE1-4F08-BFE5-351907BAAB94}"/>
              </a:ext>
            </a:extLst>
          </p:cNvPr>
          <p:cNvGrpSpPr/>
          <p:nvPr/>
        </p:nvGrpSpPr>
        <p:grpSpPr>
          <a:xfrm>
            <a:off x="6684869" y="2692852"/>
            <a:ext cx="406930" cy="472672"/>
            <a:chOff x="7228688" y="1592899"/>
            <a:chExt cx="578893" cy="63279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65033A8-D69A-439C-A4CE-B2D5EA4557FA}"/>
                </a:ext>
              </a:extLst>
            </p:cNvPr>
            <p:cNvSpPr/>
            <p:nvPr/>
          </p:nvSpPr>
          <p:spPr>
            <a:xfrm>
              <a:off x="7228688" y="1592899"/>
              <a:ext cx="578893" cy="632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500" dirty="0"/>
            </a:p>
            <a:p>
              <a:pPr algn="ctr"/>
              <a:r>
                <a:rPr lang="nl-NL" sz="500" dirty="0"/>
                <a:t>BSN</a:t>
              </a:r>
            </a:p>
            <a:p>
              <a:pPr algn="ctr"/>
              <a:r>
                <a:rPr lang="nl-NL" sz="500" dirty="0"/>
                <a:t>0456497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51D6A4C-3B07-4441-9930-F4EDA007EAB3}"/>
                </a:ext>
              </a:extLst>
            </p:cNvPr>
            <p:cNvSpPr/>
            <p:nvPr/>
          </p:nvSpPr>
          <p:spPr>
            <a:xfrm>
              <a:off x="7280531" y="1958809"/>
              <a:ext cx="471966" cy="121343"/>
            </a:xfrm>
            <a:prstGeom prst="roundRect">
              <a:avLst/>
            </a:prstGeom>
            <a:solidFill>
              <a:srgbClr val="00A7E3">
                <a:alpha val="52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8787BA3-3EB3-40CE-AFBC-A1FCC72C4447}"/>
              </a:ext>
            </a:extLst>
          </p:cNvPr>
          <p:cNvGrpSpPr/>
          <p:nvPr/>
        </p:nvGrpSpPr>
        <p:grpSpPr>
          <a:xfrm>
            <a:off x="9700212" y="2192460"/>
            <a:ext cx="406929" cy="472672"/>
            <a:chOff x="7233932" y="2365312"/>
            <a:chExt cx="578892" cy="63279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58DFD1-E2C7-4DEF-BA27-991D64DFB226}"/>
                </a:ext>
              </a:extLst>
            </p:cNvPr>
            <p:cNvSpPr/>
            <p:nvPr/>
          </p:nvSpPr>
          <p:spPr>
            <a:xfrm>
              <a:off x="7233932" y="2365312"/>
              <a:ext cx="578892" cy="632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500" dirty="0"/>
                <a:t>ddd</a:t>
              </a:r>
            </a:p>
            <a:p>
              <a:pPr algn="ctr"/>
              <a:r>
                <a:rPr lang="nl-NL" sz="500" dirty="0"/>
                <a:t>katholiek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978E258-A5E3-4B40-B8BC-BA4946381EC4}"/>
                </a:ext>
              </a:extLst>
            </p:cNvPr>
            <p:cNvSpPr/>
            <p:nvPr/>
          </p:nvSpPr>
          <p:spPr>
            <a:xfrm>
              <a:off x="7278146" y="2724588"/>
              <a:ext cx="471966" cy="121343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32F982D-80E8-4985-86C1-3DDFCB21BD5F}"/>
              </a:ext>
            </a:extLst>
          </p:cNvPr>
          <p:cNvGrpSpPr/>
          <p:nvPr/>
        </p:nvGrpSpPr>
        <p:grpSpPr>
          <a:xfrm>
            <a:off x="2168922" y="3211233"/>
            <a:ext cx="377279" cy="472672"/>
            <a:chOff x="2511284" y="3051114"/>
            <a:chExt cx="536712" cy="63279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1227E0-1A83-4317-923D-B896905FA4EA}"/>
                </a:ext>
              </a:extLst>
            </p:cNvPr>
            <p:cNvSpPr/>
            <p:nvPr/>
          </p:nvSpPr>
          <p:spPr>
            <a:xfrm>
              <a:off x="2511284" y="3051114"/>
              <a:ext cx="536712" cy="632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500" dirty="0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13CBB50-F370-4DD5-8298-4B898BD70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1354" y="3225108"/>
              <a:ext cx="476571" cy="35742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D861DE3-AE5B-42BB-97DB-1B8C5263152C}"/>
              </a:ext>
            </a:extLst>
          </p:cNvPr>
          <p:cNvGrpSpPr/>
          <p:nvPr/>
        </p:nvGrpSpPr>
        <p:grpSpPr>
          <a:xfrm>
            <a:off x="6692518" y="1887684"/>
            <a:ext cx="377279" cy="472672"/>
            <a:chOff x="2511284" y="3051114"/>
            <a:chExt cx="536712" cy="63279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EF2E14-DE47-422B-96F6-0A21B0CF6B9A}"/>
                </a:ext>
              </a:extLst>
            </p:cNvPr>
            <p:cNvSpPr/>
            <p:nvPr/>
          </p:nvSpPr>
          <p:spPr>
            <a:xfrm>
              <a:off x="2511284" y="3051114"/>
              <a:ext cx="536712" cy="632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500" dirty="0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DF5523D-10AE-4456-9890-C79CC14B2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1354" y="3225108"/>
              <a:ext cx="476571" cy="357428"/>
            </a:xfrm>
            <a:prstGeom prst="rect">
              <a:avLst/>
            </a:prstGeom>
          </p:spPr>
        </p:pic>
      </p:grp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7257958-A67C-445B-B697-6DC53E4F9B73}"/>
              </a:ext>
            </a:extLst>
          </p:cNvPr>
          <p:cNvSpPr/>
          <p:nvPr/>
        </p:nvSpPr>
        <p:spPr>
          <a:xfrm>
            <a:off x="6713656" y="1967661"/>
            <a:ext cx="354330" cy="339894"/>
          </a:xfrm>
          <a:prstGeom prst="roundRect">
            <a:avLst/>
          </a:prstGeom>
          <a:solidFill>
            <a:srgbClr val="FF0000">
              <a:alpha val="5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/>
          </a:p>
        </p:txBody>
      </p:sp>
      <p:pic>
        <p:nvPicPr>
          <p:cNvPr id="66" name="Graphic 65" descr="Garbage">
            <a:extLst>
              <a:ext uri="{FF2B5EF4-FFF2-40B4-BE49-F238E27FC236}">
                <a16:creationId xmlns:a16="http://schemas.microsoft.com/office/drawing/2014/main" id="{0194912D-3873-47E0-AA79-527537C8A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56663" y="1635771"/>
            <a:ext cx="207539" cy="20753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1E3675C-0DF9-4C91-88BA-79856E3407CF}"/>
              </a:ext>
            </a:extLst>
          </p:cNvPr>
          <p:cNvSpPr/>
          <p:nvPr/>
        </p:nvSpPr>
        <p:spPr>
          <a:xfrm>
            <a:off x="658528" y="1688403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53239A-844E-4897-8BE1-66B36310FD14}"/>
              </a:ext>
            </a:extLst>
          </p:cNvPr>
          <p:cNvSpPr/>
          <p:nvPr/>
        </p:nvSpPr>
        <p:spPr>
          <a:xfrm>
            <a:off x="526005" y="1794420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224D05-F671-4369-82D3-963A8CA6FE3C}"/>
              </a:ext>
            </a:extLst>
          </p:cNvPr>
          <p:cNvSpPr/>
          <p:nvPr/>
        </p:nvSpPr>
        <p:spPr>
          <a:xfrm>
            <a:off x="439867" y="1913690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B90592-A576-49D7-B466-551ADE62995C}"/>
              </a:ext>
            </a:extLst>
          </p:cNvPr>
          <p:cNvSpPr/>
          <p:nvPr/>
        </p:nvSpPr>
        <p:spPr>
          <a:xfrm>
            <a:off x="314535" y="2002680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aaa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5B2FD6-E240-4B79-A7CB-A477A5A1C3BF}"/>
              </a:ext>
            </a:extLst>
          </p:cNvPr>
          <p:cNvSpPr/>
          <p:nvPr/>
        </p:nvSpPr>
        <p:spPr>
          <a:xfrm>
            <a:off x="676574" y="4427982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8ADC2F-FC63-49C0-8C3C-23536D35CD4C}"/>
              </a:ext>
            </a:extLst>
          </p:cNvPr>
          <p:cNvSpPr/>
          <p:nvPr/>
        </p:nvSpPr>
        <p:spPr>
          <a:xfrm>
            <a:off x="544051" y="4533999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F80120-9DAA-4F9B-B444-D01F311E40D3}"/>
              </a:ext>
            </a:extLst>
          </p:cNvPr>
          <p:cNvSpPr/>
          <p:nvPr/>
        </p:nvSpPr>
        <p:spPr>
          <a:xfrm>
            <a:off x="457913" y="4653269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882642-4823-4B2A-856E-4D29FB7BDEB5}"/>
              </a:ext>
            </a:extLst>
          </p:cNvPr>
          <p:cNvSpPr/>
          <p:nvPr/>
        </p:nvSpPr>
        <p:spPr>
          <a:xfrm>
            <a:off x="332581" y="4742259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aaa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45DB95-B6BD-462B-BD69-CEEB91C942FC}"/>
              </a:ext>
            </a:extLst>
          </p:cNvPr>
          <p:cNvSpPr txBox="1"/>
          <p:nvPr/>
        </p:nvSpPr>
        <p:spPr>
          <a:xfrm rot="19628763">
            <a:off x="5504726" y="2929499"/>
            <a:ext cx="4103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dirty="0"/>
              <a:t>positives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F37E052-865B-4211-9500-A23A1918F708}"/>
              </a:ext>
            </a:extLst>
          </p:cNvPr>
          <p:cNvCxnSpPr>
            <a:cxnSpLocks/>
          </p:cNvCxnSpPr>
          <p:nvPr/>
        </p:nvCxnSpPr>
        <p:spPr>
          <a:xfrm flipV="1">
            <a:off x="5553887" y="2875855"/>
            <a:ext cx="919025" cy="385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34E48A6-5B12-4A49-B296-4407CD10AC58}"/>
              </a:ext>
            </a:extLst>
          </p:cNvPr>
          <p:cNvSpPr/>
          <p:nvPr/>
        </p:nvSpPr>
        <p:spPr>
          <a:xfrm>
            <a:off x="7852043" y="2759173"/>
            <a:ext cx="1111977" cy="35382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Apply medicine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3536A4FC-95D0-4802-A344-7287FC03B1D4}"/>
              </a:ext>
            </a:extLst>
          </p:cNvPr>
          <p:cNvCxnSpPr>
            <a:cxnSpLocks/>
          </p:cNvCxnSpPr>
          <p:nvPr/>
        </p:nvCxnSpPr>
        <p:spPr>
          <a:xfrm>
            <a:off x="7189783" y="2929188"/>
            <a:ext cx="535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25DE56-42FC-40DA-833D-76EFB1D3FDAD}"/>
              </a:ext>
            </a:extLst>
          </p:cNvPr>
          <p:cNvCxnSpPr>
            <a:cxnSpLocks/>
          </p:cNvCxnSpPr>
          <p:nvPr/>
        </p:nvCxnSpPr>
        <p:spPr>
          <a:xfrm>
            <a:off x="10362557" y="1963362"/>
            <a:ext cx="346357" cy="25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78FD9D-4A38-4EEA-980F-B1122EF00A6E}"/>
              </a:ext>
            </a:extLst>
          </p:cNvPr>
          <p:cNvCxnSpPr>
            <a:cxnSpLocks/>
          </p:cNvCxnSpPr>
          <p:nvPr/>
        </p:nvCxnSpPr>
        <p:spPr>
          <a:xfrm>
            <a:off x="10384474" y="3360120"/>
            <a:ext cx="309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E446A41-7A26-4EF1-9759-6E6038C60C9F}"/>
              </a:ext>
            </a:extLst>
          </p:cNvPr>
          <p:cNvSpPr/>
          <p:nvPr/>
        </p:nvSpPr>
        <p:spPr>
          <a:xfrm>
            <a:off x="11488673" y="1689666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BBF38D-1C32-43F9-AB14-A91540478D80}"/>
              </a:ext>
            </a:extLst>
          </p:cNvPr>
          <p:cNvSpPr/>
          <p:nvPr/>
        </p:nvSpPr>
        <p:spPr>
          <a:xfrm>
            <a:off x="11356150" y="1795683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23A7DEF-A64A-4EA5-ACCF-D102CCDE8964}"/>
              </a:ext>
            </a:extLst>
          </p:cNvPr>
          <p:cNvSpPr/>
          <p:nvPr/>
        </p:nvSpPr>
        <p:spPr>
          <a:xfrm>
            <a:off x="11270012" y="1914953"/>
            <a:ext cx="377279" cy="472672"/>
          </a:xfrm>
          <a:prstGeom prst="rect">
            <a:avLst/>
          </a:prstGeom>
          <a:solidFill>
            <a:srgbClr val="0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16D416D-42EE-4F10-820D-80E6E12C2551}"/>
              </a:ext>
            </a:extLst>
          </p:cNvPr>
          <p:cNvSpPr/>
          <p:nvPr/>
        </p:nvSpPr>
        <p:spPr>
          <a:xfrm>
            <a:off x="11144680" y="2003943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aaa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7A143D-2B8E-4F98-9D10-970EDD40695A}"/>
              </a:ext>
            </a:extLst>
          </p:cNvPr>
          <p:cNvSpPr/>
          <p:nvPr/>
        </p:nvSpPr>
        <p:spPr>
          <a:xfrm>
            <a:off x="11454001" y="4427982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B71CBDA-A26F-4FC8-B058-B6D2BF9B0BF1}"/>
              </a:ext>
            </a:extLst>
          </p:cNvPr>
          <p:cNvSpPr/>
          <p:nvPr/>
        </p:nvSpPr>
        <p:spPr>
          <a:xfrm>
            <a:off x="11321478" y="4533999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D71519-DD35-4E24-AAE8-91C5957E5A28}"/>
              </a:ext>
            </a:extLst>
          </p:cNvPr>
          <p:cNvSpPr/>
          <p:nvPr/>
        </p:nvSpPr>
        <p:spPr>
          <a:xfrm>
            <a:off x="11235340" y="4653269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5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12FE0E5-861D-4B72-AF5E-9A4C4E9205DF}"/>
              </a:ext>
            </a:extLst>
          </p:cNvPr>
          <p:cNvSpPr/>
          <p:nvPr/>
        </p:nvSpPr>
        <p:spPr>
          <a:xfrm>
            <a:off x="11110008" y="4742259"/>
            <a:ext cx="377279" cy="47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500" dirty="0"/>
              <a:t>aaa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81A9DE4-31AA-4F34-AA48-6DCF74F7FF53}"/>
              </a:ext>
            </a:extLst>
          </p:cNvPr>
          <p:cNvCxnSpPr>
            <a:cxnSpLocks/>
          </p:cNvCxnSpPr>
          <p:nvPr/>
        </p:nvCxnSpPr>
        <p:spPr>
          <a:xfrm>
            <a:off x="8005050" y="4675701"/>
            <a:ext cx="2506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BDE1F8A9-7432-45EE-BAC4-3EE449E7E64A}"/>
              </a:ext>
            </a:extLst>
          </p:cNvPr>
          <p:cNvSpPr/>
          <p:nvPr/>
        </p:nvSpPr>
        <p:spPr>
          <a:xfrm>
            <a:off x="621086" y="5989011"/>
            <a:ext cx="2564146" cy="307821"/>
          </a:xfrm>
          <a:prstGeom prst="rightArrow">
            <a:avLst/>
          </a:prstGeom>
          <a:solidFill>
            <a:srgbClr val="8B2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Intake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6F1B8B33-D844-405F-87C8-5E9F702CEA1B}"/>
              </a:ext>
            </a:extLst>
          </p:cNvPr>
          <p:cNvSpPr/>
          <p:nvPr/>
        </p:nvSpPr>
        <p:spPr>
          <a:xfrm>
            <a:off x="3779906" y="5989011"/>
            <a:ext cx="2564146" cy="307821"/>
          </a:xfrm>
          <a:prstGeom prst="rightArrow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Identification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7673BEE1-A238-4F72-9EF8-ADB5CEB0D0FE}"/>
              </a:ext>
            </a:extLst>
          </p:cNvPr>
          <p:cNvSpPr/>
          <p:nvPr/>
        </p:nvSpPr>
        <p:spPr>
          <a:xfrm>
            <a:off x="7031026" y="5994376"/>
            <a:ext cx="2564146" cy="307821"/>
          </a:xfrm>
          <a:prstGeom prst="rightArrow">
            <a:avLst/>
          </a:prstGeom>
          <a:solidFill>
            <a:srgbClr val="00A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Cleaning</a:t>
            </a:r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0F278BCE-E1B3-4556-859F-1DA119A66563}"/>
              </a:ext>
            </a:extLst>
          </p:cNvPr>
          <p:cNvSpPr/>
          <p:nvPr/>
        </p:nvSpPr>
        <p:spPr>
          <a:xfrm>
            <a:off x="10159781" y="5985112"/>
            <a:ext cx="1975397" cy="30782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Completion</a:t>
            </a:r>
          </a:p>
        </p:txBody>
      </p:sp>
    </p:spTree>
    <p:extLst>
      <p:ext uri="{BB962C8B-B14F-4D97-AF65-F5344CB8AC3E}">
        <p14:creationId xmlns:p14="http://schemas.microsoft.com/office/powerpoint/2010/main" val="201638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5C3AAA-7496-48C9-AE85-9EDEF19788B3}"/>
              </a:ext>
            </a:extLst>
          </p:cNvPr>
          <p:cNvSpPr txBox="1"/>
          <p:nvPr/>
        </p:nvSpPr>
        <p:spPr>
          <a:xfrm>
            <a:off x="314536" y="200321"/>
            <a:ext cx="5453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When to use which algorithms?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A17B89-4651-4673-A685-9239346F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175" y="200321"/>
            <a:ext cx="824535" cy="822031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3EA75F2-EEA2-4BBA-94DB-871215C38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87518"/>
              </p:ext>
            </p:extLst>
          </p:nvPr>
        </p:nvGraphicFramePr>
        <p:xfrm>
          <a:off x="529218" y="1240621"/>
          <a:ext cx="11041224" cy="4490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>
                  <a:extLst>
                    <a:ext uri="{9D8B030D-6E8A-4147-A177-3AD203B41FA5}">
                      <a16:colId xmlns:a16="http://schemas.microsoft.com/office/drawing/2014/main" val="2100451487"/>
                    </a:ext>
                  </a:extLst>
                </a:gridCol>
                <a:gridCol w="4226479">
                  <a:extLst>
                    <a:ext uri="{9D8B030D-6E8A-4147-A177-3AD203B41FA5}">
                      <a16:colId xmlns:a16="http://schemas.microsoft.com/office/drawing/2014/main" val="912993718"/>
                    </a:ext>
                  </a:extLst>
                </a:gridCol>
                <a:gridCol w="4318468">
                  <a:extLst>
                    <a:ext uri="{9D8B030D-6E8A-4147-A177-3AD203B41FA5}">
                      <a16:colId xmlns:a16="http://schemas.microsoft.com/office/drawing/2014/main" val="3983120880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‘Traditional Intelligence’</a:t>
                      </a:r>
                    </a:p>
                  </a:txBody>
                  <a:tcPr anchor="ctr">
                    <a:solidFill>
                      <a:srgbClr val="77B7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Artificial Intelligence</a:t>
                      </a:r>
                    </a:p>
                  </a:txBody>
                  <a:tcPr anchor="ctr">
                    <a:solidFill>
                      <a:srgbClr val="77B7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26408"/>
                  </a:ext>
                </a:extLst>
              </a:tr>
              <a:tr h="771985">
                <a:tc>
                  <a:txBody>
                    <a:bodyPr/>
                    <a:lstStyle/>
                    <a:p>
                      <a:r>
                        <a:rPr lang="en-GB" sz="2100" i="0" dirty="0"/>
                        <a:t>What do people say when asked how to recognise?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2100" b="1" dirty="0"/>
                        <a:t>formulate</a:t>
                      </a:r>
                      <a:r>
                        <a:rPr lang="en-GB" sz="2100" b="0" dirty="0"/>
                        <a:t> (explain </a:t>
                      </a:r>
                      <a:r>
                        <a:rPr lang="en-GB" sz="2100" dirty="0"/>
                        <a:t>their logic)</a:t>
                      </a:r>
                      <a:endParaRPr lang="en-GB" sz="2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2100" b="1" dirty="0"/>
                        <a:t>‘I just see it’ (</a:t>
                      </a:r>
                      <a:r>
                        <a:rPr lang="en-GB" sz="2100" dirty="0"/>
                        <a:t>cannot really explain)</a:t>
                      </a:r>
                      <a:endParaRPr lang="en-GB" sz="2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3140454"/>
                  </a:ext>
                </a:extLst>
              </a:tr>
              <a:tr h="993027">
                <a:tc>
                  <a:txBody>
                    <a:bodyPr/>
                    <a:lstStyle/>
                    <a:p>
                      <a:r>
                        <a:rPr lang="en-GB" sz="2100" i="0" dirty="0"/>
                        <a:t>Type of algorithm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2100" b="1" dirty="0"/>
                        <a:t>coding</a:t>
                      </a:r>
                      <a:r>
                        <a:rPr lang="en-GB" sz="2100" b="0" dirty="0"/>
                        <a:t>: OCR, number logic, keywords, fuzzy-match</a:t>
                      </a:r>
                      <a:endParaRPr lang="en-GB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GB" sz="2100" b="1" dirty="0"/>
                        <a:t>training</a:t>
                      </a:r>
                      <a:r>
                        <a:rPr lang="en-GB" sz="2100" dirty="0"/>
                        <a:t>: neural network, &gt;50,000 examples of positives and negatives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633913"/>
                  </a:ext>
                </a:extLst>
              </a:tr>
              <a:tr h="723241">
                <a:tc>
                  <a:txBody>
                    <a:bodyPr/>
                    <a:lstStyle/>
                    <a:p>
                      <a:r>
                        <a:rPr lang="en-GB" sz="2100" dirty="0" err="1"/>
                        <a:t>Findrates</a:t>
                      </a:r>
                      <a:endParaRPr lang="en-NL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&gt; 98%</a:t>
                      </a:r>
                      <a:endParaRPr lang="en-NL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/>
                        <a:t>&gt;99%</a:t>
                      </a:r>
                      <a:endParaRPr lang="en-NL" sz="2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029522"/>
                  </a:ext>
                </a:extLst>
              </a:tr>
              <a:tr h="981388">
                <a:tc>
                  <a:txBody>
                    <a:bodyPr/>
                    <a:lstStyle/>
                    <a:p>
                      <a:r>
                        <a:rPr lang="en-GB" sz="2100" i="0" dirty="0"/>
                        <a:t>How to improve further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/>
                        <a:t>better</a:t>
                      </a:r>
                      <a:r>
                        <a:rPr lang="en-GB" sz="2100" dirty="0"/>
                        <a:t> coding: </a:t>
                      </a:r>
                      <a:r>
                        <a:rPr lang="en-GB" sz="2100" b="0" dirty="0"/>
                        <a:t>OCR</a:t>
                      </a:r>
                      <a:r>
                        <a:rPr lang="en-GB" sz="2100" dirty="0"/>
                        <a:t>, handwriting recognition, pixel-distances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/>
                        <a:t>more training</a:t>
                      </a:r>
                      <a:r>
                        <a:rPr lang="en-GB" sz="2100" dirty="0"/>
                        <a:t>, more feedback-loops, machine-teaching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7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8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4951076D80F48A212AEE094BAC08A" ma:contentTypeVersion="11" ma:contentTypeDescription="Create a new document." ma:contentTypeScope="" ma:versionID="7fdbfab1511b0902e904599c29f14a23">
  <xsd:schema xmlns:xsd="http://www.w3.org/2001/XMLSchema" xmlns:xs="http://www.w3.org/2001/XMLSchema" xmlns:p="http://schemas.microsoft.com/office/2006/metadata/properties" xmlns:ns3="51719500-24ae-474e-990d-3185ef92df72" xmlns:ns4="bb6b2ee5-aa36-4d44-9acf-e327ffbf3f9c" targetNamespace="http://schemas.microsoft.com/office/2006/metadata/properties" ma:root="true" ma:fieldsID="f42a91f03988c3678075169dc161b1dc" ns3:_="" ns4:_="">
    <xsd:import namespace="51719500-24ae-474e-990d-3185ef92df72"/>
    <xsd:import namespace="bb6b2ee5-aa36-4d44-9acf-e327ffbf3f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19500-24ae-474e-990d-3185ef92d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b2ee5-aa36-4d44-9acf-e327ffbf3f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46C23A-1612-43B5-B6F3-76A900345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9A2D87-CC24-4A0F-B71E-C43615D20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719500-24ae-474e-990d-3185ef92df72"/>
    <ds:schemaRef ds:uri="bb6b2ee5-aa36-4d44-9acf-e327ffbf3f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0FE101-9E6E-4569-BB03-65F9AD96566E}">
  <ds:schemaRefs>
    <ds:schemaRef ds:uri="bb6b2ee5-aa36-4d44-9acf-e327ffbf3f9c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51719500-24ae-474e-990d-3185ef92df72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Widescreen</PresentationFormat>
  <Paragraphs>250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Retrospect</vt:lpstr>
      <vt:lpstr>AIDA GDPR-scanner  Identification and cleaning of  GDPR-sensitive content with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AI-driven AVG cleaning of document-libraries</dc:title>
  <dc:creator>Marc Jacobs</dc:creator>
  <cp:lastModifiedBy>Marc Jacobs</cp:lastModifiedBy>
  <cp:revision>94</cp:revision>
  <dcterms:created xsi:type="dcterms:W3CDTF">2020-05-04T09:07:04Z</dcterms:created>
  <dcterms:modified xsi:type="dcterms:W3CDTF">2023-08-08T15:04:35Z</dcterms:modified>
</cp:coreProperties>
</file>